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</p:sldIdLst>
  <p:sldSz cy="6858000" cx="12192000"/>
  <p:notesSz cx="12192000" cy="6858000"/>
  <p:embeddedFontLst>
    <p:embeddedFont>
      <p:font typeface="Tahoma"/>
      <p:regular r:id="rId98"/>
      <p:bold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00" roundtripDataSignature="AMtx7mgoWijjUVAHV5qYuExAONUoXhyH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21" Type="http://schemas.openxmlformats.org/officeDocument/2006/relationships/slide" Target="slides/slide16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11" Type="http://schemas.openxmlformats.org/officeDocument/2006/relationships/slide" Target="slides/slide6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102" Type="http://schemas.openxmlformats.org/officeDocument/2006/relationships/customXml" Target="../customXml/item2.xml"/><Relationship Id="rId95" Type="http://schemas.openxmlformats.org/officeDocument/2006/relationships/slide" Target="slides/slide90.xml"/><Relationship Id="rId90" Type="http://schemas.openxmlformats.org/officeDocument/2006/relationships/slide" Target="slides/slide85.xml"/><Relationship Id="rId5" Type="http://schemas.openxmlformats.org/officeDocument/2006/relationships/notesMaster" Target="notesMasters/notesMaster1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5" Type="http://schemas.openxmlformats.org/officeDocument/2006/relationships/slide" Target="slides/slide80.xml"/><Relationship Id="rId80" Type="http://schemas.openxmlformats.org/officeDocument/2006/relationships/slide" Target="slides/slide75.xml"/><Relationship Id="rId46" Type="http://schemas.openxmlformats.org/officeDocument/2006/relationships/slide" Target="slides/slide41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67" Type="http://schemas.openxmlformats.org/officeDocument/2006/relationships/slide" Target="slides/slide62.xml"/><Relationship Id="rId59" Type="http://schemas.openxmlformats.org/officeDocument/2006/relationships/slide" Target="slides/slide54.xml"/><Relationship Id="rId103" Type="http://schemas.openxmlformats.org/officeDocument/2006/relationships/customXml" Target="../customXml/item3.xml"/><Relationship Id="rId41" Type="http://schemas.openxmlformats.org/officeDocument/2006/relationships/slide" Target="slides/slide36.xml"/><Relationship Id="rId20" Type="http://schemas.openxmlformats.org/officeDocument/2006/relationships/slide" Target="slides/slide15.xml"/><Relationship Id="rId96" Type="http://schemas.openxmlformats.org/officeDocument/2006/relationships/slide" Target="slides/slide91.xml"/><Relationship Id="rId91" Type="http://schemas.openxmlformats.org/officeDocument/2006/relationships/slide" Target="slides/slide86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75" Type="http://schemas.openxmlformats.org/officeDocument/2006/relationships/slide" Target="slides/slide70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54" Type="http://schemas.openxmlformats.org/officeDocument/2006/relationships/slide" Target="slides/slide49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49" Type="http://schemas.openxmlformats.org/officeDocument/2006/relationships/slide" Target="slides/slide44.xml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5" Type="http://schemas.openxmlformats.org/officeDocument/2006/relationships/slide" Target="slides/slide10.xml"/><Relationship Id="rId57" Type="http://schemas.openxmlformats.org/officeDocument/2006/relationships/slide" Target="slides/slide52.xml"/><Relationship Id="rId44" Type="http://schemas.openxmlformats.org/officeDocument/2006/relationships/slide" Target="slides/slide39.xml"/><Relationship Id="rId31" Type="http://schemas.openxmlformats.org/officeDocument/2006/relationships/slide" Target="slides/slide26.xml"/><Relationship Id="rId94" Type="http://schemas.openxmlformats.org/officeDocument/2006/relationships/slide" Target="slides/slide89.xml"/><Relationship Id="rId99" Type="http://schemas.openxmlformats.org/officeDocument/2006/relationships/font" Target="fonts/Tahoma-bold.fntdata"/><Relationship Id="rId10" Type="http://schemas.openxmlformats.org/officeDocument/2006/relationships/slide" Target="slides/slide5.xml"/><Relationship Id="rId86" Type="http://schemas.openxmlformats.org/officeDocument/2006/relationships/slide" Target="slides/slide81.xml"/><Relationship Id="rId81" Type="http://schemas.openxmlformats.org/officeDocument/2006/relationships/slide" Target="slides/slide76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65" Type="http://schemas.openxmlformats.org/officeDocument/2006/relationships/slide" Target="slides/slide60.xml"/><Relationship Id="rId60" Type="http://schemas.openxmlformats.org/officeDocument/2006/relationships/slide" Target="slides/slide55.xml"/><Relationship Id="rId52" Type="http://schemas.openxmlformats.org/officeDocument/2006/relationships/slide" Target="slides/slide47.xml"/><Relationship Id="rId101" Type="http://schemas.openxmlformats.org/officeDocument/2006/relationships/customXml" Target="../customXml/item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39" Type="http://schemas.openxmlformats.org/officeDocument/2006/relationships/slide" Target="slides/slide3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4" Type="http://schemas.openxmlformats.org/officeDocument/2006/relationships/slide" Target="slides/slide29.xml"/><Relationship Id="rId97" Type="http://schemas.openxmlformats.org/officeDocument/2006/relationships/slide" Target="slides/slide92.xml"/><Relationship Id="rId76" Type="http://schemas.openxmlformats.org/officeDocument/2006/relationships/slide" Target="slides/slide71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92" Type="http://schemas.openxmlformats.org/officeDocument/2006/relationships/slide" Target="slides/slide87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9" Type="http://schemas.openxmlformats.org/officeDocument/2006/relationships/slide" Target="slides/slide24.xml"/><Relationship Id="rId2" Type="http://schemas.openxmlformats.org/officeDocument/2006/relationships/viewProps" Target="viewProps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24" Type="http://schemas.openxmlformats.org/officeDocument/2006/relationships/slide" Target="slides/slide19.xml"/><Relationship Id="rId87" Type="http://schemas.openxmlformats.org/officeDocument/2006/relationships/slide" Target="slides/slide82.xml"/><Relationship Id="rId66" Type="http://schemas.openxmlformats.org/officeDocument/2006/relationships/slide" Target="slides/slide61.xml"/><Relationship Id="rId82" Type="http://schemas.openxmlformats.org/officeDocument/2006/relationships/slide" Target="slides/slide77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00" Type="http://customschemas.google.com/relationships/presentationmetadata" Target="metadata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14" Type="http://schemas.openxmlformats.org/officeDocument/2006/relationships/slide" Target="slides/slide9.xml"/><Relationship Id="rId77" Type="http://schemas.openxmlformats.org/officeDocument/2006/relationships/slide" Target="slides/slide72.xml"/><Relationship Id="rId56" Type="http://schemas.openxmlformats.org/officeDocument/2006/relationships/slide" Target="slides/slide51.xml"/><Relationship Id="rId98" Type="http://schemas.openxmlformats.org/officeDocument/2006/relationships/font" Target="fonts/Tahoma-regular.fntdata"/><Relationship Id="rId93" Type="http://schemas.openxmlformats.org/officeDocument/2006/relationships/slide" Target="slides/slide88.xml"/><Relationship Id="rId8" Type="http://schemas.openxmlformats.org/officeDocument/2006/relationships/slide" Target="slides/slide3.xml"/><Relationship Id="rId72" Type="http://schemas.openxmlformats.org/officeDocument/2006/relationships/slide" Target="slides/slide67.xml"/><Relationship Id="rId51" Type="http://schemas.openxmlformats.org/officeDocument/2006/relationships/slide" Target="slides/slide46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9600"/>
              <a:t>TP ?</a:t>
            </a:r>
            <a:endParaRPr sz="49600"/>
          </a:p>
        </p:txBody>
      </p:sp>
      <p:sp>
        <p:nvSpPr>
          <p:cNvPr id="197" name="Google Shape;197;p20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800"/>
              <a:t>10h55</a:t>
            </a:r>
            <a:endParaRPr sz="13800"/>
          </a:p>
        </p:txBody>
      </p:sp>
      <p:sp>
        <p:nvSpPr>
          <p:cNvPr id="243" name="Google Shape;243;p24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00"/>
              <a:t>12h</a:t>
            </a:r>
            <a:endParaRPr sz="16600"/>
          </a:p>
        </p:txBody>
      </p:sp>
      <p:sp>
        <p:nvSpPr>
          <p:cNvPr id="328" name="Google Shape;328;p34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5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6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5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7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5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8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5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9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800"/>
              <a:t>9h45</a:t>
            </a:r>
            <a:endParaRPr sz="13800"/>
          </a:p>
        </p:txBody>
      </p:sp>
      <p:sp>
        <p:nvSpPr>
          <p:cNvPr id="88" name="Google Shape;88;p6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6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0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6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2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6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3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6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4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6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5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6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7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6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8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7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70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7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1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7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2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7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4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7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5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p7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7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p7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8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p7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9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8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80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p8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600"/>
              <a:t>TP Noté</a:t>
            </a:r>
            <a:endParaRPr sz="9600"/>
          </a:p>
        </p:txBody>
      </p:sp>
      <p:sp>
        <p:nvSpPr>
          <p:cNvPr id="872" name="Google Shape;872;p82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p8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3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8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8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5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8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86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8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87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8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8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8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9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0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p9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91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9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4"/>
          <p:cNvSpPr/>
          <p:nvPr/>
        </p:nvSpPr>
        <p:spPr>
          <a:xfrm>
            <a:off x="0" y="0"/>
            <a:ext cx="12187428" cy="50246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94"/>
          <p:cNvSpPr/>
          <p:nvPr/>
        </p:nvSpPr>
        <p:spPr>
          <a:xfrm>
            <a:off x="0" y="5420867"/>
            <a:ext cx="3061716" cy="12466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94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4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5"/>
          <p:cNvSpPr txBox="1"/>
          <p:nvPr>
            <p:ph type="title"/>
          </p:nvPr>
        </p:nvSpPr>
        <p:spPr>
          <a:xfrm>
            <a:off x="324230" y="45161"/>
            <a:ext cx="11543538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5"/>
          <p:cNvSpPr txBox="1"/>
          <p:nvPr>
            <p:ph idx="1" type="body"/>
          </p:nvPr>
        </p:nvSpPr>
        <p:spPr>
          <a:xfrm>
            <a:off x="916939" y="1465910"/>
            <a:ext cx="9882505" cy="140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5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5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6"/>
          <p:cNvSpPr txBox="1"/>
          <p:nvPr>
            <p:ph type="title"/>
          </p:nvPr>
        </p:nvSpPr>
        <p:spPr>
          <a:xfrm>
            <a:off x="324230" y="45161"/>
            <a:ext cx="11543538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6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6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7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7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8"/>
          <p:cNvSpPr txBox="1"/>
          <p:nvPr>
            <p:ph type="title"/>
          </p:nvPr>
        </p:nvSpPr>
        <p:spPr>
          <a:xfrm>
            <a:off x="324230" y="45161"/>
            <a:ext cx="11543538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8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8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8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8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algn="l">
              <a:lnSpc>
                <a:spcPct val="103333"/>
              </a:lnSpc>
              <a:spcBef>
                <a:spcPts val="0"/>
              </a:spcBef>
              <a:buNone/>
              <a:defRPr b="0" i="0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3"/>
          <p:cNvSpPr/>
          <p:nvPr/>
        </p:nvSpPr>
        <p:spPr>
          <a:xfrm>
            <a:off x="0" y="6153911"/>
            <a:ext cx="12192000" cy="704215"/>
          </a:xfrm>
          <a:custGeom>
            <a:rect b="b" l="l" r="r" t="t"/>
            <a:pathLst>
              <a:path extrusionOk="0" h="704215" w="12192000">
                <a:moveTo>
                  <a:pt x="12192000" y="704085"/>
                </a:moveTo>
                <a:lnTo>
                  <a:pt x="12192000" y="0"/>
                </a:lnTo>
                <a:lnTo>
                  <a:pt x="0" y="0"/>
                </a:lnTo>
                <a:lnTo>
                  <a:pt x="0" y="704085"/>
                </a:lnTo>
                <a:lnTo>
                  <a:pt x="12192000" y="704085"/>
                </a:lnTo>
                <a:close/>
              </a:path>
            </a:pathLst>
          </a:custGeom>
          <a:solidFill>
            <a:srgbClr val="0035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93"/>
          <p:cNvSpPr/>
          <p:nvPr/>
        </p:nvSpPr>
        <p:spPr>
          <a:xfrm>
            <a:off x="94488" y="123444"/>
            <a:ext cx="2427732" cy="713231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93"/>
          <p:cNvSpPr txBox="1"/>
          <p:nvPr>
            <p:ph type="title"/>
          </p:nvPr>
        </p:nvSpPr>
        <p:spPr>
          <a:xfrm>
            <a:off x="324230" y="45161"/>
            <a:ext cx="11543538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93"/>
          <p:cNvSpPr txBox="1"/>
          <p:nvPr>
            <p:ph idx="1" type="body"/>
          </p:nvPr>
        </p:nvSpPr>
        <p:spPr>
          <a:xfrm>
            <a:off x="916939" y="1465910"/>
            <a:ext cx="9882505" cy="140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9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12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12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12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12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12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12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12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12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400" marR="0" rtl="0" algn="l">
              <a:lnSpc>
                <a:spcPct val="103333"/>
              </a:lnSpc>
              <a:spcBef>
                <a:spcPts val="0"/>
              </a:spcBef>
              <a:buNone/>
              <a:defRPr b="0" i="0" sz="1200" u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diginamic.fr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diginamic.fr/" TargetMode="External"/><Relationship Id="rId4" Type="http://schemas.openxmlformats.org/officeDocument/2006/relationships/hyperlink" Target="http://www.diginamic.fr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diginamic.fr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diginamic.f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diginamic.fr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diginamic.fr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hyperlink" Target="http://www.diginamic.fr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diginamic.f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diginamic.fr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diginamic.fr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diginamic.fr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diginamic.fr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diginamic.fr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diginamic.f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diginamic.fr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jpg"/><Relationship Id="rId4" Type="http://schemas.openxmlformats.org/officeDocument/2006/relationships/hyperlink" Target="http://www.diginamic.fr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www.diginamic.fr/" TargetMode="External"/><Relationship Id="rId4" Type="http://schemas.openxmlformats.org/officeDocument/2006/relationships/hyperlink" Target="https://contrastchecker.com/" TargetMode="External"/><Relationship Id="rId5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3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diginamic.fr/" TargetMode="External"/><Relationship Id="rId4" Type="http://schemas.openxmlformats.org/officeDocument/2006/relationships/hyperlink" Target="https://feedly.com/" TargetMode="External"/><Relationship Id="rId5" Type="http://schemas.openxmlformats.org/officeDocument/2006/relationships/hyperlink" Target="https://www.google.fr/alerts?hl=fr" TargetMode="External"/><Relationship Id="rId6" Type="http://schemas.openxmlformats.org/officeDocument/2006/relationships/image" Target="../media/image5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5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diginamic.fr/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5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www.diginamic.fr/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://www.diginamic.fr/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5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5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6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6.png"/><Relationship Id="rId4" Type="http://schemas.openxmlformats.org/officeDocument/2006/relationships/hyperlink" Target="http://www.diginamic.fr/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5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www.diginamic.fr/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hyperlink" Target="mailto:contact@diginamic.fr" TargetMode="External"/><Relationship Id="rId7" Type="http://schemas.openxmlformats.org/officeDocument/2006/relationships/hyperlink" Target="http://www.digitalent-formation.f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/>
        </p:nvSpPr>
        <p:spPr>
          <a:xfrm>
            <a:off x="4343400" y="5562600"/>
            <a:ext cx="6654673" cy="873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rgbClr val="213B54"/>
                </a:solidFill>
                <a:latin typeface="Arial"/>
                <a:ea typeface="Arial"/>
                <a:cs typeface="Arial"/>
                <a:sym typeface="Arial"/>
              </a:rPr>
              <a:t>RÔLE &amp; RESPONSABILITÉ DU BUSINESS ANALYST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https://positivr.fr/wp-content/uploads/2016/01/fails-architecture-photos-erreurs-construction-20-1.jpg" id="124" name="Google Shape;1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0"/>
            <a:ext cx="4114800" cy="618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https://positivr.fr/wp-content/uploads/2016/01/fails-architecture-photos-erreurs-construction-3.jpg" id="131" name="Google Shape;1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0" y="76200"/>
            <a:ext cx="5715000" cy="60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37" name="Google Shape;137;p1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http://funniestindian.com/wp-content/uploads/2018/02/8-40.jpg" id="138" name="Google Shape;13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2875" y="152400"/>
            <a:ext cx="428625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ngineering-fail-1" id="145" name="Google Shape;14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7771" y="1077141"/>
            <a:ext cx="7576458" cy="45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ngineering-fail-4" id="152" name="Google Shape;15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1378856"/>
            <a:ext cx="7620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8381999" y="45161"/>
            <a:ext cx="348653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rôle du BA…</a:t>
            </a:r>
            <a:endParaRPr/>
          </a:p>
        </p:txBody>
      </p:sp>
      <p:sp>
        <p:nvSpPr>
          <p:cNvPr id="158" name="Google Shape;158;p15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59" name="Google Shape;159;p15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925169" y="1440941"/>
            <a:ext cx="10258425" cy="3573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150">
            <a:spAutoFit/>
          </a:bodyPr>
          <a:lstStyle/>
          <a:p>
            <a:pPr indent="-50800" lvl="0" marL="241300" marR="53784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37845" rtl="0" algn="l">
              <a:lnSpc>
                <a:spcPct val="80000"/>
              </a:lnSpc>
              <a:spcBef>
                <a:spcPts val="76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Comprendre les besoins réels</a:t>
            </a:r>
            <a:endParaRPr/>
          </a:p>
          <a:p>
            <a:pPr indent="-50800" lvl="0" marL="241300" marR="537845" rtl="0" algn="l">
              <a:lnSpc>
                <a:spcPct val="8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37845" rtl="0" algn="l">
              <a:lnSpc>
                <a:spcPct val="80000"/>
              </a:lnSpc>
              <a:spcBef>
                <a:spcPts val="76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Anticiper les problèmes futurs</a:t>
            </a:r>
            <a:endParaRPr/>
          </a:p>
          <a:p>
            <a:pPr indent="-50800" lvl="0" marL="241300" marR="537845" rtl="0" algn="l">
              <a:lnSpc>
                <a:spcPct val="8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37845" rtl="0" algn="l">
              <a:lnSpc>
                <a:spcPct val="80000"/>
              </a:lnSpc>
              <a:spcBef>
                <a:spcPts val="76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Avoir une vision globale du problème</a:t>
            </a:r>
            <a:endParaRPr/>
          </a:p>
          <a:p>
            <a:pPr indent="-50800" lvl="0" marL="241300" marR="537845" rtl="0" algn="l">
              <a:lnSpc>
                <a:spcPct val="8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37845" rtl="0" algn="l">
              <a:lnSpc>
                <a:spcPct val="80000"/>
              </a:lnSpc>
              <a:spcBef>
                <a:spcPts val="76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Avoir une vision claire des intervenants</a:t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8991599" y="45161"/>
            <a:ext cx="287693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…éviter cela !</a:t>
            </a:r>
            <a:endParaRPr/>
          </a:p>
        </p:txBody>
      </p:sp>
      <p:sp>
        <p:nvSpPr>
          <p:cNvPr id="166" name="Google Shape;166;p16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67" name="Google Shape;167;p16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https://www.pbsnow.com/wp-content/uploads/2014/11/Project-Management-Tree-Example.jpg" id="168" name="Google Shape;16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838200"/>
            <a:ext cx="7015008" cy="52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174" name="Google Shape;174;p1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75" name="Google Shape;175;p1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portrait robot&quot;" id="177" name="Google Shape;17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/>
          <p:nvPr/>
        </p:nvSpPr>
        <p:spPr>
          <a:xfrm>
            <a:off x="0" y="990600"/>
            <a:ext cx="12192000" cy="5863962"/>
          </a:xfrm>
          <a:prstGeom prst="rect">
            <a:avLst/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2209800" y="3124200"/>
            <a:ext cx="77724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L’ENVIRONNEMENT DU BUSINESS ANALYST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6400800" y="45161"/>
            <a:ext cx="546607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D’où viennent ces erreurs ?</a:t>
            </a:r>
            <a:endParaRPr/>
          </a:p>
        </p:txBody>
      </p:sp>
      <p:sp>
        <p:nvSpPr>
          <p:cNvPr id="190" name="Google Shape;190;p19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914400" y="2362200"/>
            <a:ext cx="98274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175">
            <a:spAutoFit/>
          </a:bodyPr>
          <a:lstStyle/>
          <a:p>
            <a:pPr indent="-50800" lvl="0" marL="241300" marR="1809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180975" rtl="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Un problème majeur </a:t>
            </a: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récurrent</a:t>
            </a: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  : la communication</a:t>
            </a:r>
            <a:endParaRPr/>
          </a:p>
          <a:p>
            <a:pPr indent="-50800" lvl="0" marL="241300" marR="180975" rtl="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180975" rtl="0" algn="l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Solution : Connaître les intervenants pour fluidifier l’information.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communication&quot;" id="193" name="Google Shape;1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0600" y="1524000"/>
            <a:ext cx="3094702" cy="1805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>
            <p:ph type="title"/>
          </p:nvPr>
        </p:nvSpPr>
        <p:spPr>
          <a:xfrm>
            <a:off x="8604884" y="45161"/>
            <a:ext cx="326262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Votre formateur</a:t>
            </a:r>
            <a:endParaRPr/>
          </a:p>
        </p:txBody>
      </p:sp>
      <p:sp>
        <p:nvSpPr>
          <p:cNvPr id="57" name="Google Shape;57;p2"/>
          <p:cNvSpPr txBox="1"/>
          <p:nvPr>
            <p:ph idx="11" type="ftr"/>
          </p:nvPr>
        </p:nvSpPr>
        <p:spPr>
          <a:xfrm>
            <a:off x="5446267" y="6453174"/>
            <a:ext cx="1298575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 u="sng">
              <a:solidFill>
                <a:schemeClr val="hlink"/>
              </a:solidFill>
              <a:hlinkClick r:id="rId4"/>
            </a:endParaRPr>
          </a:p>
        </p:txBody>
      </p:sp>
      <p:sp>
        <p:nvSpPr>
          <p:cNvPr id="58" name="Google Shape;58;p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916939" y="2362200"/>
            <a:ext cx="10017125" cy="2253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23C55"/>
                </a:solidFill>
                <a:latin typeface="Calibri"/>
                <a:ea typeface="Calibri"/>
                <a:cs typeface="Calibri"/>
                <a:sym typeface="Calibri"/>
              </a:rPr>
              <a:t>Thomas BUVIGNIER – Bewizyu</a:t>
            </a:r>
            <a:endParaRPr sz="2800">
              <a:solidFill>
                <a:srgbClr val="223C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23C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23C55"/>
                </a:solidFill>
                <a:latin typeface="Calibri"/>
                <a:ea typeface="Calibri"/>
                <a:cs typeface="Calibri"/>
                <a:sym typeface="Calibri"/>
              </a:rPr>
              <a:t>Product Owner UX</a:t>
            </a:r>
            <a:endParaRPr sz="2800">
              <a:solidFill>
                <a:srgbClr val="223C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23C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23C55"/>
                </a:solidFill>
                <a:latin typeface="Calibri"/>
                <a:ea typeface="Calibri"/>
                <a:cs typeface="Calibri"/>
                <a:sym typeface="Calibri"/>
              </a:rPr>
              <a:t>Quelques projets : Amadeus, MACIF, Materiel.net, Santéclair</a:t>
            </a:r>
            <a:endParaRPr sz="2800">
              <a:solidFill>
                <a:srgbClr val="223C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10058400" y="45161"/>
            <a:ext cx="180847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Atelier</a:t>
            </a:r>
            <a:endParaRPr/>
          </a:p>
        </p:txBody>
      </p:sp>
      <p:sp>
        <p:nvSpPr>
          <p:cNvPr id="200" name="Google Shape;200;p20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916939" y="2133600"/>
            <a:ext cx="9965690" cy="231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17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QUI SONT LES INTERVENANTS AVEC LESQUELS DOIT COMPOSER UN BUSINESS ANALYST ?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9982200" y="45161"/>
            <a:ext cx="188467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Résultats</a:t>
            </a:r>
            <a:endParaRPr/>
          </a:p>
        </p:txBody>
      </p:sp>
      <p:sp>
        <p:nvSpPr>
          <p:cNvPr id="208" name="Google Shape;208;p21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209" name="Google Shape;209;p21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029200" y="2971800"/>
            <a:ext cx="2133600" cy="10160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ANALYST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3341341" y="1251857"/>
            <a:ext cx="1676400" cy="711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UTILISATEURS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6172200" y="1027913"/>
            <a:ext cx="1676400" cy="711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UX/UI DESIGNERS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8458200" y="1930400"/>
            <a:ext cx="1676400" cy="711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 DU FUTUR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8338457" y="4724400"/>
            <a:ext cx="1676400" cy="711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 DU PASSÉ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8991600" y="3323389"/>
            <a:ext cx="1676400" cy="711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6019800" y="4953000"/>
            <a:ext cx="1676400" cy="711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3442607" y="4953000"/>
            <a:ext cx="1676400" cy="711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1625409" y="3951132"/>
            <a:ext cx="1676400" cy="711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MÉTIER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1752600" y="2572657"/>
            <a:ext cx="1752600" cy="711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DEVELOPPEURS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8915400" y="45161"/>
            <a:ext cx="2951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Conséquences</a:t>
            </a:r>
            <a:endParaRPr/>
          </a:p>
        </p:txBody>
      </p:sp>
      <p:sp>
        <p:nvSpPr>
          <p:cNvPr id="225" name="Google Shape;225;p22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226" name="Google Shape;226;p2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914400" y="2057400"/>
            <a:ext cx="10591800" cy="317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228600" lvl="0" marL="24130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Avoir des modes de communication différents selon les interlocuteurs</a:t>
            </a:r>
            <a:endParaRPr/>
          </a:p>
          <a:p>
            <a:pPr indent="-228600" lvl="2" marL="1155700" marR="5080" rtl="0" algn="l">
              <a:lnSpc>
                <a:spcPct val="90000"/>
              </a:lnSpc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Parler mais aussi écouter (PDG / Client)</a:t>
            </a:r>
            <a:endParaRPr/>
          </a:p>
          <a:p>
            <a:pPr indent="-25400" lvl="0" marL="241300" marR="5080" rtl="0" algn="l">
              <a:lnSpc>
                <a:spcPct val="90000"/>
              </a:lnSpc>
              <a:spcBef>
                <a:spcPts val="10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30357"/>
              </a:lnSpc>
              <a:spcBef>
                <a:spcPts val="61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Connaître le quotidien, les challenges de chaque intervenant</a:t>
            </a:r>
            <a:endParaRPr/>
          </a:p>
          <a:p>
            <a:pPr indent="-228600" lvl="2" marL="1155700" marR="0" rtl="0" algn="l">
              <a:lnSpc>
                <a:spcPct val="152083"/>
              </a:lnSpc>
              <a:spcBef>
                <a:spcPts val="610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Comprendre</a:t>
            </a:r>
            <a:endParaRPr/>
          </a:p>
          <a:p>
            <a:pPr indent="-228600" lvl="2" marL="1155700" marR="0" rtl="0" algn="l">
              <a:lnSpc>
                <a:spcPct val="152083"/>
              </a:lnSpc>
              <a:spcBef>
                <a:spcPts val="610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Expliquer (Arguments différents)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234" name="Google Shape;234;p2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235" name="Google Shape;235;p2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portrait robot&quot;" id="239" name="Google Shape;23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10591800" y="45161"/>
            <a:ext cx="127507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Pause</a:t>
            </a:r>
            <a:endParaRPr/>
          </a:p>
        </p:txBody>
      </p:sp>
      <p:sp>
        <p:nvSpPr>
          <p:cNvPr id="246" name="Google Shape;246;p24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247" name="Google Shape;247;p24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Ã©sultat de recherche d'images pour &quot;cofee&quot;" id="248" name="Google Shape;2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2496" y="1981200"/>
            <a:ext cx="4346116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/>
          <p:nvPr/>
        </p:nvSpPr>
        <p:spPr>
          <a:xfrm>
            <a:off x="0" y="990600"/>
            <a:ext cx="12192000" cy="5863962"/>
          </a:xfrm>
          <a:prstGeom prst="rect">
            <a:avLst/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3581400" y="3124200"/>
            <a:ext cx="50292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 RÔLES DU BUSINESS ANALYST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9296400" y="45161"/>
            <a:ext cx="257047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260" name="Google Shape;260;p26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261" name="Google Shape;261;p26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916939" y="1524000"/>
            <a:ext cx="10019030" cy="277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228600" lvl="0" marL="24130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B54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Le BA est un chef d’orchestre</a:t>
            </a:r>
            <a:endParaRPr/>
          </a:p>
          <a:p>
            <a:pPr indent="-25400" lvl="0" marL="241300" marR="5080" rtl="0" algn="l">
              <a:lnSpc>
                <a:spcPct val="90000"/>
              </a:lnSpc>
              <a:spcBef>
                <a:spcPts val="10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14062"/>
              </a:lnSpc>
              <a:spcBef>
                <a:spcPts val="610"/>
              </a:spcBef>
              <a:spcAft>
                <a:spcPts val="0"/>
              </a:spcAft>
              <a:buClr>
                <a:srgbClr val="213B54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Il intervient auprès de nombreuses parties prenantes</a:t>
            </a:r>
            <a:endParaRPr/>
          </a:p>
          <a:p>
            <a:pPr indent="-25400" lvl="0" marL="241300" marR="0" rtl="0" algn="l">
              <a:lnSpc>
                <a:spcPct val="114062"/>
              </a:lnSpc>
              <a:spcBef>
                <a:spcPts val="61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14062"/>
              </a:lnSpc>
              <a:spcBef>
                <a:spcPts val="610"/>
              </a:spcBef>
              <a:spcAft>
                <a:spcPts val="0"/>
              </a:spcAft>
              <a:buClr>
                <a:srgbClr val="213B54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Mais pour faire quoi 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team&quot;" id="263" name="Google Shape;26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3463725"/>
            <a:ext cx="5505450" cy="2277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10515600" y="45161"/>
            <a:ext cx="135127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Atelier</a:t>
            </a:r>
            <a:endParaRPr/>
          </a:p>
        </p:txBody>
      </p:sp>
      <p:sp>
        <p:nvSpPr>
          <p:cNvPr id="269" name="Google Shape;269;p2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1" name="Google Shape;271;p27"/>
          <p:cNvSpPr txBox="1"/>
          <p:nvPr/>
        </p:nvSpPr>
        <p:spPr>
          <a:xfrm>
            <a:off x="916939" y="2133600"/>
            <a:ext cx="9965690" cy="2806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17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QUELS SONT LES TÂCHES D’UN BUSINESS ANALYST ?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TÂCHES DU BA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46371">
            <a:off x="1678582" y="924219"/>
            <a:ext cx="3568700" cy="500415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>
            <p:ph type="title"/>
          </p:nvPr>
        </p:nvSpPr>
        <p:spPr>
          <a:xfrm>
            <a:off x="7848600" y="45161"/>
            <a:ext cx="401827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Regardons la réalité</a:t>
            </a:r>
            <a:endParaRPr/>
          </a:p>
        </p:txBody>
      </p:sp>
      <p:sp>
        <p:nvSpPr>
          <p:cNvPr id="278" name="Google Shape;278;p28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4"/>
              </a:rPr>
              <a:t>www.diginamic.fr</a:t>
            </a:r>
            <a:endParaRPr/>
          </a:p>
        </p:txBody>
      </p:sp>
      <p:sp>
        <p:nvSpPr>
          <p:cNvPr id="279" name="Google Shape;279;p28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41796">
            <a:off x="7673258" y="1204670"/>
            <a:ext cx="2991502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3931" y="393026"/>
            <a:ext cx="3623670" cy="544075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/>
          <p:nvPr/>
        </p:nvSpPr>
        <p:spPr>
          <a:xfrm>
            <a:off x="2188600" y="6150041"/>
            <a:ext cx="859399" cy="186018"/>
          </a:xfrm>
          <a:prstGeom prst="rect">
            <a:avLst/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10439400" y="45161"/>
            <a:ext cx="1427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Détails</a:t>
            </a:r>
            <a:endParaRPr/>
          </a:p>
        </p:txBody>
      </p:sp>
      <p:sp>
        <p:nvSpPr>
          <p:cNvPr id="288" name="Google Shape;288;p29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289" name="Google Shape;289;p29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0" name="Google Shape;290;p29"/>
          <p:cNvSpPr txBox="1"/>
          <p:nvPr/>
        </p:nvSpPr>
        <p:spPr>
          <a:xfrm>
            <a:off x="914400" y="1752600"/>
            <a:ext cx="10591800" cy="3148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228600" lvl="0" marL="241300" marR="5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Vous serez chargé(e) de réaliser des </a:t>
            </a:r>
            <a:r>
              <a:rPr b="1"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études fonctionnelles</a:t>
            </a: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28600" lvl="0" marL="241300" marR="5080" rtl="0" algn="l">
              <a:lnSpc>
                <a:spcPct val="90000"/>
              </a:lnSpc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Vous participerez aux phases de </a:t>
            </a:r>
            <a:r>
              <a:rPr b="1"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spécifications générales</a:t>
            </a: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, de spécifications détaillées et assisterez leur mise en oeuvre en </a:t>
            </a:r>
            <a:r>
              <a:rPr b="1"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définissant les stratégies de tests</a:t>
            </a: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 lors des phases de recette.</a:t>
            </a:r>
            <a:endParaRPr/>
          </a:p>
          <a:p>
            <a:pPr indent="-228600" lvl="0" marL="241300" marR="5080" rtl="0" algn="l">
              <a:lnSpc>
                <a:spcPct val="90000"/>
              </a:lnSpc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Vous </a:t>
            </a:r>
            <a:r>
              <a:rPr b="1"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animerez les ateliers de cadrage </a:t>
            </a: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fonctionnel, </a:t>
            </a:r>
            <a:r>
              <a:rPr b="1"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conseillerez</a:t>
            </a: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 et orienterez le client.</a:t>
            </a:r>
            <a:endParaRPr/>
          </a:p>
          <a:p>
            <a:pPr indent="-228600" lvl="0" marL="241300" marR="5080" rtl="0" algn="l">
              <a:lnSpc>
                <a:spcPct val="90000"/>
              </a:lnSpc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Vous </a:t>
            </a:r>
            <a:r>
              <a:rPr b="1"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accompagnerez </a:t>
            </a: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nos jeunes équipes dans la montée en valeur du métier client. 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5341746" y="45161"/>
            <a:ext cx="652462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Objectifs pédagogiques du cours</a:t>
            </a:r>
            <a:endParaRPr/>
          </a:p>
        </p:txBody>
      </p:sp>
      <p:sp>
        <p:nvSpPr>
          <p:cNvPr id="65" name="Google Shape;65;p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916939" y="1465910"/>
            <a:ext cx="8681720" cy="2515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À l’issue de cette formation, vous serez en mesure de 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13B54"/>
              </a:buClr>
              <a:buSzPts val="37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Comprendre le rôle du BA dans un projet et le détail de ses différentes responsabilités</a:t>
            </a:r>
            <a:endParaRPr/>
          </a:p>
          <a:p>
            <a:pPr indent="-76200" lvl="1" marL="698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Connaître les différents intervenant et leurs spécificités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10363200" y="45161"/>
            <a:ext cx="15036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Détails</a:t>
            </a:r>
            <a:endParaRPr/>
          </a:p>
        </p:txBody>
      </p:sp>
      <p:sp>
        <p:nvSpPr>
          <p:cNvPr id="296" name="Google Shape;296;p30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297" name="Google Shape;297;p30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914400" y="1752600"/>
            <a:ext cx="10591800" cy="268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tant que Business Analyst H/F, vous aurez la possibilité de 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Accompagner et structurer des projets IT dans le domaine de la Banque/Assurance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Recueillir des expressions 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besoins et </a:t>
            </a: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Workshops métiers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Rédiger des cahiers des charges et spécifications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Coordonner 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phases de recette et </a:t>
            </a: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accompagner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les phases de </a:t>
            </a: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mise en production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10439400" y="45161"/>
            <a:ext cx="1427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Détails</a:t>
            </a:r>
            <a:endParaRPr/>
          </a:p>
        </p:txBody>
      </p:sp>
      <p:sp>
        <p:nvSpPr>
          <p:cNvPr id="304" name="Google Shape;304;p31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914400" y="1362247"/>
            <a:ext cx="10591800" cy="441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L’analyse des besoins des utilisateurs 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Recueil, définition et analyse des besoins </a:t>
            </a: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auprès des différentes équipes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Rédaction</a:t>
            </a: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livrables (cahiers des charges) </a:t>
            </a:r>
            <a:b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mise en place et la suivi des différents projets 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Organisation et animation de réunions </a:t>
            </a: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avec différentes instances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Accompagnement des tests </a:t>
            </a: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avant la recette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Pilotage de la recette fonctionnelle</a:t>
            </a: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conduite du changement 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Rédaction</a:t>
            </a: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 mise à disposition de différents guides (manuel de procédures, guide de prise en main, supports de formation...) à destination des utilisateurs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</a:t>
            </a: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 accompagnement des utilisateurs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</a:t>
            </a: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auprès des responsables projets et des directeurs 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type="title"/>
          </p:nvPr>
        </p:nvSpPr>
        <p:spPr>
          <a:xfrm>
            <a:off x="8305800" y="45161"/>
            <a:ext cx="35610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Rôles d’un BA</a:t>
            </a:r>
            <a:endParaRPr/>
          </a:p>
        </p:txBody>
      </p:sp>
      <p:sp>
        <p:nvSpPr>
          <p:cNvPr id="312" name="Google Shape;312;p32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4" name="Google Shape;314;p32"/>
          <p:cNvSpPr txBox="1"/>
          <p:nvPr/>
        </p:nvSpPr>
        <p:spPr>
          <a:xfrm>
            <a:off x="1371600" y="1218672"/>
            <a:ext cx="10134600" cy="47211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Recueillir les besoins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Animer des atelier pour identifier / clarifier les besoins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Analyser les besoins (Valeur / Faisabilité / Planning / Budget / Risque / Vision...)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Concevoir une solution fonctionnelle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Identifier les solutions techniques avec les équipes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Identifier les solution UI/UX avec les équipes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Rédiger les spécifications (CdC ou US)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Prioriser / Planifier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Suivre le développement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Coordonner / Réaliser la recette, les tests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Etablir la doc fonctionnelle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Former les équipes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Assurer le support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Réaliser une veille fonctionnelle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Faire du reporting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list&quot;" id="315" name="Google Shape;31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69462">
            <a:off x="9510569" y="3198127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title"/>
          </p:nvPr>
        </p:nvSpPr>
        <p:spPr>
          <a:xfrm>
            <a:off x="8305800" y="45161"/>
            <a:ext cx="35610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Rôles d’un BA</a:t>
            </a:r>
            <a:endParaRPr/>
          </a:p>
        </p:txBody>
      </p:sp>
      <p:sp>
        <p:nvSpPr>
          <p:cNvPr id="321" name="Google Shape;321;p3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22" name="Google Shape;322;p3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23" name="Google Shape;323;p33"/>
          <p:cNvSpPr txBox="1"/>
          <p:nvPr/>
        </p:nvSpPr>
        <p:spPr>
          <a:xfrm>
            <a:off x="914400" y="2133600"/>
            <a:ext cx="10591800" cy="2320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Rôles explicites / Implicites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Veille fonctionnelle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 / Formation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Rôles dépendants de l’organisation interne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task&quot;" id="324" name="Google Shape;3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0125" y="2057400"/>
            <a:ext cx="357187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/>
          <p:nvPr/>
        </p:nvSpPr>
        <p:spPr>
          <a:xfrm>
            <a:off x="0" y="990600"/>
            <a:ext cx="12192000" cy="5863962"/>
          </a:xfrm>
          <a:prstGeom prst="rect">
            <a:avLst/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3581400" y="3124200"/>
            <a:ext cx="5029200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 RÔLES DU BUSINESS ANALYST EN DÉTAIL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/>
          <p:nvPr>
            <p:ph type="title"/>
          </p:nvPr>
        </p:nvSpPr>
        <p:spPr>
          <a:xfrm>
            <a:off x="7772400" y="45161"/>
            <a:ext cx="4094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Recueillir les besoins</a:t>
            </a:r>
            <a:endParaRPr/>
          </a:p>
        </p:txBody>
      </p:sp>
      <p:sp>
        <p:nvSpPr>
          <p:cNvPr id="337" name="Google Shape;337;p35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9" name="Google Shape;339;p35"/>
          <p:cNvSpPr txBox="1"/>
          <p:nvPr/>
        </p:nvSpPr>
        <p:spPr>
          <a:xfrm>
            <a:off x="914400" y="1447800"/>
            <a:ext cx="84582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Cueillir les besoins / Chasser les besoins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Besoins à aller chercher car non dit ou mal exprimés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S’adresser aux bonnes personnes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vs utilisateur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Diplomatie &amp; connaissance de l’entreprise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Différents types de besoins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Besoins métiers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Evolutions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Inovation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question&quot;" id="340" name="Google Shape;34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4172" y="3657600"/>
            <a:ext cx="349623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7772400" y="45161"/>
            <a:ext cx="4094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Recueillir les besoins</a:t>
            </a:r>
            <a:endParaRPr/>
          </a:p>
        </p:txBody>
      </p:sp>
      <p:sp>
        <p:nvSpPr>
          <p:cNvPr id="346" name="Google Shape;346;p36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47" name="Google Shape;347;p36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914400" y="2362200"/>
            <a:ext cx="8153400" cy="3059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Affiner les besoins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besoin peut être vague ou imprécis. C’est à vous de le clarifier.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Vous seul avez la hauteur de vue pour challenger les besoins.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Comprendre le contexte pour voir les impacts.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question&quot;" id="349" name="Google Shape;34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4172" y="3657600"/>
            <a:ext cx="349623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type="title"/>
          </p:nvPr>
        </p:nvSpPr>
        <p:spPr>
          <a:xfrm>
            <a:off x="7772400" y="45161"/>
            <a:ext cx="4094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Recueillir les besoins</a:t>
            </a:r>
            <a:endParaRPr/>
          </a:p>
        </p:txBody>
      </p:sp>
      <p:sp>
        <p:nvSpPr>
          <p:cNvPr id="355" name="Google Shape;355;p3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56" name="Google Shape;356;p3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914400" y="2362200"/>
            <a:ext cx="8153400" cy="2320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Affiner les besoins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Comprendre le dit et le non dit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Mettre en perspective pour comprendre le besoin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Aller aux limites !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question&quot;" id="358" name="Google Shape;3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4172" y="3657600"/>
            <a:ext cx="349623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364" name="Google Shape;364;p38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65" name="Google Shape;365;p38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portrait robot&quot;" id="370" name="Google Shape;37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7772400" y="45161"/>
            <a:ext cx="4094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Animer des ateliers</a:t>
            </a:r>
            <a:endParaRPr/>
          </a:p>
        </p:txBody>
      </p:sp>
      <p:sp>
        <p:nvSpPr>
          <p:cNvPr id="376" name="Google Shape;376;p39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77" name="Google Shape;377;p39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78" name="Google Shape;378;p39"/>
          <p:cNvSpPr txBox="1"/>
          <p:nvPr/>
        </p:nvSpPr>
        <p:spPr>
          <a:xfrm>
            <a:off x="904239" y="1676400"/>
            <a:ext cx="8915400" cy="4905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Différents type d’ateliers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Réunions, Observation, Focus groups…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Organiser une réunion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de réunion (Stand-up, 1h, matinée de travail…)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Définir un ordre du jour efficace (Pourquoi fait-on ça ?)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Bâtir un agenda de réunion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Inviter les bonnes personnes (Ni trop, ni trop peu)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Préparer la réunion (Mais sans réciter)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meeting&quot;" id="379" name="Google Shape;3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8816" y="1348256"/>
            <a:ext cx="3321646" cy="187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7917560" y="45161"/>
            <a:ext cx="395097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Programme détaillé</a:t>
            </a:r>
            <a:endParaRPr/>
          </a:p>
        </p:txBody>
      </p:sp>
      <p:sp>
        <p:nvSpPr>
          <p:cNvPr id="73" name="Google Shape;73;p4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74" name="Google Shape;74;p4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5" name="Google Shape;75;p4"/>
          <p:cNvSpPr txBox="1"/>
          <p:nvPr/>
        </p:nvSpPr>
        <p:spPr>
          <a:xfrm>
            <a:off x="916939" y="1981200"/>
            <a:ext cx="92940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Pourquoi avons-nous besoin de Business Analyst 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L’environnement du Business Analyst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Rôle et responsabilités du Business Analyst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Rôles du Business Analyst en détail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Rôle du Business Analyst en méthode Scrum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Portrait Robot du Business Analyst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7772400" y="45161"/>
            <a:ext cx="4094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Animer des ateliers</a:t>
            </a:r>
            <a:endParaRPr/>
          </a:p>
        </p:txBody>
      </p:sp>
      <p:sp>
        <p:nvSpPr>
          <p:cNvPr id="385" name="Google Shape;385;p40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86" name="Google Shape;386;p40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7" name="Google Shape;387;p40"/>
          <p:cNvSpPr txBox="1"/>
          <p:nvPr/>
        </p:nvSpPr>
        <p:spPr>
          <a:xfrm>
            <a:off x="914400" y="1359142"/>
            <a:ext cx="8915400" cy="484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Animer une réunion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Tenir les délais annoncés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Poser des questions et clarifier au maximum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Écouter chacun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Dynamiser la réunion en bougeant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Utiliser les outils à vos disposition (Tableau, video…)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Prendre des notes (Tout le monde n’est pas toujours présent)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Selon les réunions éviter le jargon technique</a:t>
            </a:r>
            <a:endParaRPr/>
          </a:p>
          <a:p>
            <a:pPr indent="0" lvl="6" marL="274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 PTR sur PNR corrompus lors de RT »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meeting&quot;" id="388" name="Google Shape;38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8816" y="1348256"/>
            <a:ext cx="3321646" cy="187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394" name="Google Shape;394;p41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395" name="Google Shape;395;p41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1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portrait robot&quot;" id="401" name="Google Shape;40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>
            <p:ph type="title"/>
          </p:nvPr>
        </p:nvSpPr>
        <p:spPr>
          <a:xfrm>
            <a:off x="7772400" y="45161"/>
            <a:ext cx="4094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Analyser les besoins</a:t>
            </a:r>
            <a:endParaRPr/>
          </a:p>
        </p:txBody>
      </p:sp>
      <p:sp>
        <p:nvSpPr>
          <p:cNvPr id="407" name="Google Shape;407;p42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08" name="Google Shape;408;p4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9" name="Google Shape;409;p42"/>
          <p:cNvSpPr txBox="1"/>
          <p:nvPr/>
        </p:nvSpPr>
        <p:spPr>
          <a:xfrm>
            <a:off x="904239" y="1676400"/>
            <a:ext cx="8915400" cy="4290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Analyser, pourquoi ?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Passer du « On veut des bannières de pub sur le site » à quelque chose de plus précisément défini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Analyser quoi 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Valeur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Utilité réelle, ROI, valeur subjective selon les personnes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Faisabilité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Faisabilité technique absolue mais aussi dans le contexte du projet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</a:t>
            </a: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équipes intervenantes</a:t>
            </a:r>
            <a:endParaRPr/>
          </a:p>
        </p:txBody>
      </p:sp>
      <p:pic>
        <p:nvPicPr>
          <p:cNvPr descr="Ã©sultat de recherche d'images pour &quot;analyze&quot;" id="410" name="Google Shape;41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8188" y="1295400"/>
            <a:ext cx="2144775" cy="21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>
            <p:ph type="title"/>
          </p:nvPr>
        </p:nvSpPr>
        <p:spPr>
          <a:xfrm>
            <a:off x="7772400" y="45161"/>
            <a:ext cx="4094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Analyser les besoins</a:t>
            </a:r>
            <a:endParaRPr/>
          </a:p>
        </p:txBody>
      </p:sp>
      <p:sp>
        <p:nvSpPr>
          <p:cNvPr id="416" name="Google Shape;416;p4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17" name="Google Shape;417;p4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904239" y="1676400"/>
            <a:ext cx="8915400" cy="4659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Analyser quoi 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 avec les responsables du budget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Apport d’une vue globale et des éléments externes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Risque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besoin est-elle faisable à 100% ? Avec quels risques ?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Risque de faisabilité, risque techniques (surcharge), risque de délais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besoin correspond-t-il à la vision stratégique globale ?</a:t>
            </a:r>
            <a:endParaRPr/>
          </a:p>
          <a:p>
            <a:pPr indent="-342900" lvl="6" marL="3086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Produit plus ou moins complet, Suite logicielle…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besoin n’entre-t-il pas en contradiction avec l’existant ?</a:t>
            </a:r>
            <a:endParaRPr/>
          </a:p>
          <a:p>
            <a:pPr indent="-342900" lvl="6" marL="3086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d’automatisation – Ajout d’une feature manuelle</a:t>
            </a:r>
            <a:endParaRPr/>
          </a:p>
          <a:p>
            <a:pPr indent="-215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analyze&quot;" id="419" name="Google Shape;41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8188" y="1295400"/>
            <a:ext cx="2144775" cy="21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425" name="Google Shape;425;p44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26" name="Google Shape;426;p44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4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4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4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4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4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portrait robot&quot;" id="433" name="Google Shape;43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/>
          <p:nvPr>
            <p:ph type="title"/>
          </p:nvPr>
        </p:nvSpPr>
        <p:spPr>
          <a:xfrm>
            <a:off x="9982200" y="45161"/>
            <a:ext cx="18846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Dejeuner</a:t>
            </a:r>
            <a:endParaRPr/>
          </a:p>
        </p:txBody>
      </p:sp>
      <p:sp>
        <p:nvSpPr>
          <p:cNvPr id="439" name="Google Shape;439;p45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40" name="Google Shape;440;p45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mage associÃ©e" id="441" name="Google Shape;441;p45"/>
          <p:cNvPicPr preferRelativeResize="0"/>
          <p:nvPr/>
        </p:nvPicPr>
        <p:blipFill rotWithShape="1">
          <a:blip r:embed="rId4">
            <a:alphaModFix/>
          </a:blip>
          <a:srcRect b="63021" l="0" r="59301" t="0"/>
          <a:stretch/>
        </p:blipFill>
        <p:spPr>
          <a:xfrm>
            <a:off x="4495800" y="1676400"/>
            <a:ext cx="3657600" cy="3135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>
            <p:ph type="title"/>
          </p:nvPr>
        </p:nvSpPr>
        <p:spPr>
          <a:xfrm>
            <a:off x="4572000" y="45161"/>
            <a:ext cx="7294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Concevoir une solution fonctionnelle</a:t>
            </a:r>
            <a:endParaRPr/>
          </a:p>
        </p:txBody>
      </p:sp>
      <p:sp>
        <p:nvSpPr>
          <p:cNvPr id="447" name="Google Shape;447;p46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48" name="Google Shape;448;p46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49" name="Google Shape;449;p46"/>
          <p:cNvSpPr txBox="1"/>
          <p:nvPr/>
        </p:nvSpPr>
        <p:spPr>
          <a:xfrm>
            <a:off x="904239" y="1981200"/>
            <a:ext cx="7630161" cy="2320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faire en même temps que l’analyse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Passer du besoin à la solution fonctionnelle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besoin peut avoir plusieurs solutions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Prendre en compte les éléments analysés précédemment (Faisabilité, budget…)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construction&quot;" id="450" name="Google Shape;45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5918" y="1295400"/>
            <a:ext cx="3446082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/>
          <p:nvPr>
            <p:ph type="title"/>
          </p:nvPr>
        </p:nvSpPr>
        <p:spPr>
          <a:xfrm>
            <a:off x="5715000" y="45161"/>
            <a:ext cx="6151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Atelier – Solution fonctionnelle</a:t>
            </a:r>
            <a:endParaRPr/>
          </a:p>
        </p:txBody>
      </p:sp>
      <p:sp>
        <p:nvSpPr>
          <p:cNvPr id="456" name="Google Shape;456;p4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57" name="Google Shape;457;p4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916939" y="2133600"/>
            <a:ext cx="9965690" cy="3881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17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« Je veux avoir du café avec mon téléphone » Concevez une solution fonctionnelle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La faisabilité n’entre pas en ligne de compte, de même que le budget.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A faire : Inclure la solution dans une vision produit.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464" name="Google Shape;464;p48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65" name="Google Shape;465;p48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8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8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8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8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8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portrait robot&quot;" id="473" name="Google Shape;47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type="title"/>
          </p:nvPr>
        </p:nvSpPr>
        <p:spPr>
          <a:xfrm>
            <a:off x="5334000" y="45161"/>
            <a:ext cx="6532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Identifier les solution techniques</a:t>
            </a:r>
            <a:endParaRPr/>
          </a:p>
        </p:txBody>
      </p:sp>
      <p:sp>
        <p:nvSpPr>
          <p:cNvPr id="479" name="Google Shape;479;p49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80" name="Google Shape;480;p49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904239" y="1981200"/>
            <a:ext cx="9916161" cy="19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S’entourer des bonnes personnes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Architectes, Développeurs…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Remettre en cause les solutions fonctionnelles si des problèmes techniques trop importants apparaissent.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9144000" y="45161"/>
            <a:ext cx="272453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Terminologie</a:t>
            </a:r>
            <a:endParaRPr/>
          </a:p>
        </p:txBody>
      </p:sp>
      <p:sp>
        <p:nvSpPr>
          <p:cNvPr id="82" name="Google Shape;82;p5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83" name="Google Shape;83;p5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siness analyst, consultant mÃ©tier, analyste mÃ©tier, consultant fonctionnel, analyste fonctionne" id="84" name="Google Shape;8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7954" y="1219200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>
            <p:ph type="title"/>
          </p:nvPr>
        </p:nvSpPr>
        <p:spPr>
          <a:xfrm>
            <a:off x="6324600" y="45161"/>
            <a:ext cx="55422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Identifier les solutions UI/UX</a:t>
            </a:r>
            <a:endParaRPr/>
          </a:p>
        </p:txBody>
      </p:sp>
      <p:sp>
        <p:nvSpPr>
          <p:cNvPr id="487" name="Google Shape;487;p50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88" name="Google Shape;488;p50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89" name="Google Shape;489;p50"/>
          <p:cNvSpPr txBox="1"/>
          <p:nvPr/>
        </p:nvSpPr>
        <p:spPr>
          <a:xfrm>
            <a:off x="904239" y="1981200"/>
            <a:ext cx="9916161" cy="473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Différence UI / UX</a:t>
            </a:r>
            <a:endParaRPr/>
          </a:p>
        </p:txBody>
      </p:sp>
      <p:pic>
        <p:nvPicPr>
          <p:cNvPr descr="Ã©sultat de recherche d'images pour &quot;ui vs ux&quot;" id="490" name="Google Shape;49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00" y="1295400"/>
            <a:ext cx="42291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©sultat de recherche d'images pour &quot;ui vs ux&quot;" id="491" name="Google Shape;49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3282620"/>
            <a:ext cx="4038600" cy="224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1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497" name="Google Shape;497;p51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mage associÃ©e" id="498" name="Google Shape;498;p51"/>
          <p:cNvPicPr preferRelativeResize="0"/>
          <p:nvPr/>
        </p:nvPicPr>
        <p:blipFill rotWithShape="1">
          <a:blip r:embed="rId4">
            <a:alphaModFix/>
          </a:blip>
          <a:srcRect b="10127" l="0" r="0" t="0"/>
          <a:stretch/>
        </p:blipFill>
        <p:spPr>
          <a:xfrm>
            <a:off x="2964926" y="-194279"/>
            <a:ext cx="5806028" cy="634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504" name="Google Shape;504;p5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05" name="Google Shape;505;p52"/>
          <p:cNvSpPr txBox="1"/>
          <p:nvPr/>
        </p:nvSpPr>
        <p:spPr>
          <a:xfrm>
            <a:off x="904239" y="1981200"/>
            <a:ext cx="9916200" cy="3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S’adapter à l’existant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 personne chargée de l’UI &amp; l’UX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Personne pour l’UX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Personne tout court…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Toujours réfléchir à 2 choses :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va vivre l’utilisateur lambda en utilisant mon produit ?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 mon produit s’intègre-t-il à l’univers graphique existant ou voulu ?</a:t>
            </a:r>
            <a:endParaRPr/>
          </a:p>
        </p:txBody>
      </p:sp>
      <p:sp>
        <p:nvSpPr>
          <p:cNvPr id="506" name="Google Shape;506;p52"/>
          <p:cNvSpPr txBox="1"/>
          <p:nvPr/>
        </p:nvSpPr>
        <p:spPr>
          <a:xfrm>
            <a:off x="6324600" y="45161"/>
            <a:ext cx="55422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Identifier les solutions UI/UX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512" name="Google Shape;512;p5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513" name="Google Shape;513;p5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14" name="Google Shape;514;p53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3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3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53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3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3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3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3"/>
          <p:cNvSpPr/>
          <p:nvPr/>
        </p:nvSpPr>
        <p:spPr>
          <a:xfrm>
            <a:off x="4267200" y="444297"/>
            <a:ext cx="20574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SENSIBILITÉ UI/UX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portrait robot&quot;" id="522" name="Google Shape;52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528" name="Google Shape;528;p54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29" name="Google Shape;529;p54"/>
          <p:cNvSpPr txBox="1"/>
          <p:nvPr/>
        </p:nvSpPr>
        <p:spPr>
          <a:xfrm>
            <a:off x="904239" y="1981200"/>
            <a:ext cx="9916161" cy="3059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modèles existants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Cycle en V ou Agile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Cahier des charges ou User stories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Cahier des charges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détaillée de la solution.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Incluant les interfaces (utilisateurs et techniques)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Incluant les critères d’acceptation et les scenarii de validation.</a:t>
            </a:r>
            <a:endParaRPr/>
          </a:p>
        </p:txBody>
      </p:sp>
      <p:sp>
        <p:nvSpPr>
          <p:cNvPr id="530" name="Google Shape;530;p54"/>
          <p:cNvSpPr txBox="1"/>
          <p:nvPr/>
        </p:nvSpPr>
        <p:spPr>
          <a:xfrm>
            <a:off x="6858000" y="45161"/>
            <a:ext cx="5008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Rédiger les spécifications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redaction&quot;" id="531" name="Google Shape;53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1514" y="15240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5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537" name="Google Shape;537;p55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38" name="Google Shape;538;p55"/>
          <p:cNvSpPr txBox="1"/>
          <p:nvPr/>
        </p:nvSpPr>
        <p:spPr>
          <a:xfrm>
            <a:off x="904239" y="1981200"/>
            <a:ext cx="9916161" cy="416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stories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Titre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tant que… je veux… dans le but de…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Exigences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 d’erreur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Généralités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Abuser des maquettes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seul bon format est celui qui fonctionne avec votre équipe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5"/>
          <p:cNvSpPr txBox="1"/>
          <p:nvPr/>
        </p:nvSpPr>
        <p:spPr>
          <a:xfrm>
            <a:off x="6858000" y="45161"/>
            <a:ext cx="5008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Rédiger les spécifications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redaction&quot;" id="540" name="Google Shape;54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1514" y="15240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2799" y="1347036"/>
            <a:ext cx="5410200" cy="29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6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4"/>
              </a:rPr>
              <a:t>www.diginamic.fr</a:t>
            </a:r>
            <a:endParaRPr/>
          </a:p>
        </p:txBody>
      </p:sp>
      <p:sp>
        <p:nvSpPr>
          <p:cNvPr id="548" name="Google Shape;548;p56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49" name="Google Shape;549;p56"/>
          <p:cNvSpPr txBox="1"/>
          <p:nvPr/>
        </p:nvSpPr>
        <p:spPr>
          <a:xfrm>
            <a:off x="904239" y="1981200"/>
            <a:ext cx="9916161" cy="3797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Prioriser ? Pourquoi ?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Prioriser ? Comment ?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Evaluer la business value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Evaluer la complexité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Besoin de différents intervenants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10134600" y="45161"/>
            <a:ext cx="17322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Prioriser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557" name="Google Shape;557;p5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58" name="Google Shape;558;p57"/>
          <p:cNvSpPr txBox="1"/>
          <p:nvPr/>
        </p:nvSpPr>
        <p:spPr>
          <a:xfrm>
            <a:off x="904239" y="1485358"/>
            <a:ext cx="9916161" cy="416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Différentes méthodes de priorisation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Mapping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 -&gt; Features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Theme scoring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sur 4 critères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Priority poker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Suite de Fibonacci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Modèle de Kano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Basique / Performance / Enthousiasme</a:t>
            </a:r>
            <a:endParaRPr/>
          </a:p>
          <a:p>
            <a:pPr indent="-1905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 pas hésiter à tenter de nouvelles méthodes de priorisation (Agilité)</a:t>
            </a:r>
            <a:endParaRPr/>
          </a:p>
        </p:txBody>
      </p:sp>
      <p:sp>
        <p:nvSpPr>
          <p:cNvPr id="559" name="Google Shape;559;p57"/>
          <p:cNvSpPr txBox="1"/>
          <p:nvPr/>
        </p:nvSpPr>
        <p:spPr>
          <a:xfrm>
            <a:off x="10134600" y="45161"/>
            <a:ext cx="17322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Prioriser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sorting&quot;" id="560" name="Google Shape;56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1828800"/>
            <a:ext cx="2703871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567" name="Google Shape;567;p58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568" name="Google Shape;568;p58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Ã©sultat de recherche d'images pour &quot;portrait robot&quot;" id="569" name="Google Shape;56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8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8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8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8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8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8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8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8"/>
          <p:cNvSpPr/>
          <p:nvPr/>
        </p:nvSpPr>
        <p:spPr>
          <a:xfrm>
            <a:off x="4267200" y="444297"/>
            <a:ext cx="2057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SENSIBILITÉ UI/UX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8"/>
          <p:cNvSpPr/>
          <p:nvPr/>
        </p:nvSpPr>
        <p:spPr>
          <a:xfrm>
            <a:off x="9332366" y="5029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585" name="Google Shape;585;p59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86" name="Google Shape;586;p59"/>
          <p:cNvSpPr txBox="1"/>
          <p:nvPr/>
        </p:nvSpPr>
        <p:spPr>
          <a:xfrm>
            <a:off x="904239" y="1981200"/>
            <a:ext cx="9916161" cy="3797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priorisation sert à réaliser une roadmap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Roadmap ?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 les étapes pour emmener votre produit là où vous le souhaitez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= Release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chaque release lister :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 de livraison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Fonctionnalités principales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: métriques à suivre</a:t>
            </a:r>
            <a:endParaRPr/>
          </a:p>
        </p:txBody>
      </p:sp>
      <p:sp>
        <p:nvSpPr>
          <p:cNvPr id="587" name="Google Shape;587;p59"/>
          <p:cNvSpPr txBox="1"/>
          <p:nvPr/>
        </p:nvSpPr>
        <p:spPr>
          <a:xfrm>
            <a:off x="7010400" y="45161"/>
            <a:ext cx="4856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Planifier une Roadmap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planning&quot;" id="588" name="Google Shape;58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8039" y="838200"/>
            <a:ext cx="19812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/>
          <p:nvPr/>
        </p:nvSpPr>
        <p:spPr>
          <a:xfrm>
            <a:off x="0" y="990600"/>
            <a:ext cx="12192000" cy="5863962"/>
          </a:xfrm>
          <a:prstGeom prst="rect">
            <a:avLst/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2209800" y="3124200"/>
            <a:ext cx="77724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POURQUOI AVONS-NOUS BESOIN DE BUSINESS ANALYST ?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595" name="Google Shape;595;p60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96" name="Google Shape;596;p60"/>
          <p:cNvSpPr txBox="1"/>
          <p:nvPr/>
        </p:nvSpPr>
        <p:spPr>
          <a:xfrm>
            <a:off x="904239" y="1981200"/>
            <a:ext cx="9916161" cy="3797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Planification selon la stratégie de l’entreprise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Vérifier l’impact de votre roadmap sur :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métier (Inventaire, changement de mode de travail dans une période chargée…)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commerce (Impact de la modification sur le commerce, promesses en avant vente, risque liés…)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stratégie (Période charnières, annonces publiques…)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Inclure les congés dans votre roadmap !</a:t>
            </a:r>
            <a:endParaRPr/>
          </a:p>
        </p:txBody>
      </p:sp>
      <p:sp>
        <p:nvSpPr>
          <p:cNvPr id="597" name="Google Shape;597;p60"/>
          <p:cNvSpPr txBox="1"/>
          <p:nvPr/>
        </p:nvSpPr>
        <p:spPr>
          <a:xfrm>
            <a:off x="7010400" y="45161"/>
            <a:ext cx="4856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Planifier une Roadmap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planning&quot;" id="598" name="Google Shape;59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8039" y="838200"/>
            <a:ext cx="19812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1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604" name="Google Shape;604;p61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605" name="Google Shape;605;p61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Ã©sultat de recherche d'images pour &quot;portrait robot&quot;" id="606" name="Google Shape;60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1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1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1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1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1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1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1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1"/>
          <p:cNvSpPr/>
          <p:nvPr/>
        </p:nvSpPr>
        <p:spPr>
          <a:xfrm>
            <a:off x="4267200" y="444297"/>
            <a:ext cx="2057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SENSIBILITÉ UI/UX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1"/>
          <p:cNvSpPr/>
          <p:nvPr/>
        </p:nvSpPr>
        <p:spPr>
          <a:xfrm>
            <a:off x="9332366" y="5029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1"/>
          <p:cNvSpPr/>
          <p:nvPr/>
        </p:nvSpPr>
        <p:spPr>
          <a:xfrm>
            <a:off x="381000" y="25146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PLANIFIER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2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623" name="Google Shape;623;p6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24" name="Google Shape;624;p62"/>
          <p:cNvSpPr txBox="1"/>
          <p:nvPr/>
        </p:nvSpPr>
        <p:spPr>
          <a:xfrm>
            <a:off x="904239" y="1981200"/>
            <a:ext cx="9916161" cy="3797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Suivre le développement :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Planifier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Organiser (selon les équipes)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Être en soutien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BA doit être en support des Dev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Clarification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 aux limites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unitaires</a:t>
            </a: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62"/>
          <p:cNvSpPr txBox="1"/>
          <p:nvPr/>
        </p:nvSpPr>
        <p:spPr>
          <a:xfrm>
            <a:off x="6858000" y="45161"/>
            <a:ext cx="5008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Suivre le développement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an Public Relations" id="626" name="Google Shape;62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5195" y="1143000"/>
            <a:ext cx="316074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633" name="Google Shape;633;p6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34" name="Google Shape;634;p63"/>
          <p:cNvSpPr txBox="1"/>
          <p:nvPr/>
        </p:nvSpPr>
        <p:spPr>
          <a:xfrm>
            <a:off x="904239" y="1750540"/>
            <a:ext cx="9916161" cy="4167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Créer un plan de test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unitaires (Dev)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fonctionnels (Centrés sur une fonction et ses limites)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Scenarii d’usage (Centrés sur l’usage de l’app et les interactions)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Valider le développement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Corriger les erreurs restantes (Typo…)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 aux limites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unitaires</a:t>
            </a: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3"/>
          <p:cNvSpPr txBox="1"/>
          <p:nvPr/>
        </p:nvSpPr>
        <p:spPr>
          <a:xfrm>
            <a:off x="3581400" y="45161"/>
            <a:ext cx="8285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Coordonner / Suivre la recette et les tests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testing&quot;" id="636" name="Google Shape;63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399" y="4150149"/>
            <a:ext cx="2641599" cy="199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4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643" name="Google Shape;643;p64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44" name="Google Shape;644;p64"/>
          <p:cNvSpPr txBox="1"/>
          <p:nvPr/>
        </p:nvSpPr>
        <p:spPr>
          <a:xfrm>
            <a:off x="904239" y="1212378"/>
            <a:ext cx="9916161" cy="5275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test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Numéro d’étape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Résultat attendu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Résultat obtenu (OK / KO)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Autres tests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de Non régression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UAT (Client)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Sanity Tests (Dev)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testing (Pen tests), Load testing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Ergonomic Tests (</a:t>
            </a:r>
            <a:r>
              <a:rPr b="0" i="0" lang="fr-FR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Contrast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4"/>
          <p:cNvSpPr txBox="1"/>
          <p:nvPr/>
        </p:nvSpPr>
        <p:spPr>
          <a:xfrm>
            <a:off x="3581400" y="45161"/>
            <a:ext cx="8285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Coordonner / Suivre la recette et les tests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testing&quot;" id="646" name="Google Shape;64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5399" y="4150149"/>
            <a:ext cx="2641599" cy="199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5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653" name="Google Shape;653;p65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4" name="Google Shape;654;p65"/>
          <p:cNvSpPr txBox="1"/>
          <p:nvPr/>
        </p:nvSpPr>
        <p:spPr>
          <a:xfrm>
            <a:off x="904239" y="1209848"/>
            <a:ext cx="9916161" cy="5644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Méthodes de test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scriptés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Utiles pour les tests de non régression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 a tester des cas réutilisables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 au données (D+3 au lieu d’une Date…)</a:t>
            </a:r>
            <a:endParaRPr/>
          </a:p>
          <a:p>
            <a:pPr indent="-1905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exploratoires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 Exploration » du produit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Limiter dans le temps mais pas dans l’espace</a:t>
            </a:r>
            <a:endParaRPr/>
          </a:p>
          <a:p>
            <a:pPr indent="-1905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Risk-based Testing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Planifier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 du risque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65"/>
          <p:cNvSpPr txBox="1"/>
          <p:nvPr/>
        </p:nvSpPr>
        <p:spPr>
          <a:xfrm>
            <a:off x="3581400" y="45161"/>
            <a:ext cx="82854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Coordonner / Suivre la recette et les tests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sk testing vs traditional software testing" id="656" name="Google Shape;65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000" y="4105276"/>
            <a:ext cx="3208866" cy="180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6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662" name="Google Shape;662;p66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663" name="Google Shape;663;p66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Ã©sultat de recherche d'images pour &quot;portrait robot&quot;" id="664" name="Google Shape;66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6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6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6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66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66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66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66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66"/>
          <p:cNvSpPr/>
          <p:nvPr/>
        </p:nvSpPr>
        <p:spPr>
          <a:xfrm>
            <a:off x="4267200" y="444297"/>
            <a:ext cx="2057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SENSIBILITÉ UI/UX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66"/>
          <p:cNvSpPr/>
          <p:nvPr/>
        </p:nvSpPr>
        <p:spPr>
          <a:xfrm>
            <a:off x="9332366" y="5029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66"/>
          <p:cNvSpPr/>
          <p:nvPr/>
        </p:nvSpPr>
        <p:spPr>
          <a:xfrm>
            <a:off x="381000" y="25146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PLANIFIER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66"/>
          <p:cNvSpPr/>
          <p:nvPr/>
        </p:nvSpPr>
        <p:spPr>
          <a:xfrm>
            <a:off x="2544966" y="548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PERFECTIONNISTE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682" name="Google Shape;682;p6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83" name="Google Shape;683;p67"/>
          <p:cNvSpPr txBox="1"/>
          <p:nvPr/>
        </p:nvSpPr>
        <p:spPr>
          <a:xfrm>
            <a:off x="904239" y="1750540"/>
            <a:ext cx="9916161" cy="3428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Documenter les fonctions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les utilisateurs (Documentation des interfaces)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les développeurs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les futurs business analysts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Documenter les choix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les futurs business analysts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les décideurs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7"/>
          <p:cNvSpPr txBox="1"/>
          <p:nvPr/>
        </p:nvSpPr>
        <p:spPr>
          <a:xfrm>
            <a:off x="6553200" y="45161"/>
            <a:ext cx="53136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Établir la doc fonctionnelle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documentation&quot;" id="685" name="Google Shape;68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0251" y="3778813"/>
            <a:ext cx="2846628" cy="212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8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692" name="Google Shape;692;p68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93" name="Google Shape;693;p68"/>
          <p:cNvSpPr txBox="1"/>
          <p:nvPr/>
        </p:nvSpPr>
        <p:spPr>
          <a:xfrm>
            <a:off x="904239" y="1750540"/>
            <a:ext cx="9916161" cy="36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Contenu de la doc fonctionnelle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Résumé de la fonction et de son but (Intro)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des fonctions en fonctionnement normal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des entrées/sorties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des erreurs possibles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des codes d’erreur</a:t>
            </a:r>
            <a:endParaRPr/>
          </a:p>
        </p:txBody>
      </p:sp>
      <p:sp>
        <p:nvSpPr>
          <p:cNvPr id="694" name="Google Shape;694;p68"/>
          <p:cNvSpPr txBox="1"/>
          <p:nvPr/>
        </p:nvSpPr>
        <p:spPr>
          <a:xfrm>
            <a:off x="6553200" y="45161"/>
            <a:ext cx="53136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Établir la doc fonctionnelle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documentation&quot;" id="695" name="Google Shape;69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0251" y="3778813"/>
            <a:ext cx="2846628" cy="212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9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701" name="Google Shape;701;p69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702" name="Google Shape;702;p69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Ã©sultat de recherche d'images pour &quot;portrait robot&quot;" id="703" name="Google Shape;70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9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69"/>
          <p:cNvSpPr/>
          <p:nvPr/>
        </p:nvSpPr>
        <p:spPr>
          <a:xfrm>
            <a:off x="5181600" y="167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9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9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9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69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69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69"/>
          <p:cNvSpPr/>
          <p:nvPr/>
        </p:nvSpPr>
        <p:spPr>
          <a:xfrm>
            <a:off x="4267200" y="444297"/>
            <a:ext cx="2057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SENSIBILITÉ UI/UX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69"/>
          <p:cNvSpPr/>
          <p:nvPr/>
        </p:nvSpPr>
        <p:spPr>
          <a:xfrm>
            <a:off x="9332366" y="5029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69"/>
          <p:cNvSpPr/>
          <p:nvPr/>
        </p:nvSpPr>
        <p:spPr>
          <a:xfrm>
            <a:off x="381000" y="25146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PLANIFIER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69"/>
          <p:cNvSpPr/>
          <p:nvPr/>
        </p:nvSpPr>
        <p:spPr>
          <a:xfrm>
            <a:off x="2544966" y="548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PERFECTIONISTE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69"/>
          <p:cNvSpPr/>
          <p:nvPr/>
        </p:nvSpPr>
        <p:spPr>
          <a:xfrm>
            <a:off x="10018166" y="3258338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SYNTHÉTISER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9829800" y="45161"/>
            <a:ext cx="2038857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Jouons…</a:t>
            </a:r>
            <a:endParaRPr/>
          </a:p>
        </p:txBody>
      </p:sp>
      <p:sp>
        <p:nvSpPr>
          <p:cNvPr id="97" name="Google Shape;97;p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98" name="Google Shape;98;p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9" name="Google Shape;99;p7"/>
          <p:cNvSpPr txBox="1"/>
          <p:nvPr/>
        </p:nvSpPr>
        <p:spPr>
          <a:xfrm>
            <a:off x="916939" y="1906578"/>
            <a:ext cx="8094345" cy="3157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7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UNE IMAGE – 90s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2413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2413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183515" rtl="0" algn="l">
              <a:lnSpc>
                <a:spcPct val="70000"/>
              </a:lnSpc>
              <a:spcBef>
                <a:spcPts val="995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Le Client :</a:t>
            </a:r>
            <a:endParaRPr/>
          </a:p>
          <a:p>
            <a:pPr indent="-228600" lvl="1" marL="698500" marR="183515" rtl="0" algn="l">
              <a:lnSpc>
                <a:spcPct val="70000"/>
              </a:lnSpc>
              <a:spcBef>
                <a:spcPts val="995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Décrit l’image aux dessinateurs</a:t>
            </a:r>
            <a:endParaRPr/>
          </a:p>
          <a:p>
            <a:pPr indent="-76200" lvl="0" marL="241300" marR="183515" rtl="0" algn="l">
              <a:lnSpc>
                <a:spcPct val="70000"/>
              </a:lnSpc>
              <a:spcBef>
                <a:spcPts val="99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183515" rtl="0" algn="l">
              <a:lnSpc>
                <a:spcPct val="70000"/>
              </a:lnSpc>
              <a:spcBef>
                <a:spcPts val="995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Les dessinateurs</a:t>
            </a:r>
            <a:endParaRPr/>
          </a:p>
          <a:p>
            <a:pPr indent="-228600" lvl="1" marL="698500" marR="183515" rtl="0" algn="l">
              <a:lnSpc>
                <a:spcPct val="70000"/>
              </a:lnSpc>
              <a:spcBef>
                <a:spcPts val="995"/>
              </a:spcBef>
              <a:spcAft>
                <a:spcPts val="0"/>
              </a:spcAft>
              <a:buClr>
                <a:srgbClr val="213B54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Doivent reproduire l’image le plus fidèlement possible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game&quot;" id="100" name="Google Shape;10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48621">
            <a:off x="9576798" y="1306503"/>
            <a:ext cx="1876456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0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722" name="Google Shape;722;p70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23" name="Google Shape;723;p70"/>
          <p:cNvSpPr txBox="1"/>
          <p:nvPr/>
        </p:nvSpPr>
        <p:spPr>
          <a:xfrm>
            <a:off x="904239" y="1750540"/>
            <a:ext cx="9916161" cy="3797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documentation ne suffit pas !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Rencontrer pour expliquer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choix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limitations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fonctions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Prendre les retours utilisateurs dès la formation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(Rares si le travail a bien été fait en amont)</a:t>
            </a:r>
            <a:endParaRPr/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70"/>
          <p:cNvSpPr txBox="1"/>
          <p:nvPr/>
        </p:nvSpPr>
        <p:spPr>
          <a:xfrm>
            <a:off x="8077200" y="45161"/>
            <a:ext cx="37896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Former les équipes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formation&quot;" id="725" name="Google Shape;72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378" y="3276600"/>
            <a:ext cx="3620508" cy="190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1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732" name="Google Shape;732;p71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33" name="Google Shape;733;p71"/>
          <p:cNvSpPr txBox="1"/>
          <p:nvPr/>
        </p:nvSpPr>
        <p:spPr>
          <a:xfrm>
            <a:off x="904239" y="1295400"/>
            <a:ext cx="9916161" cy="268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Accompagnement du changement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Comprendre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Expliquer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Résistance au changement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Leviers du changement</a:t>
            </a:r>
            <a:endParaRPr/>
          </a:p>
        </p:txBody>
      </p:sp>
      <p:sp>
        <p:nvSpPr>
          <p:cNvPr id="734" name="Google Shape;734;p71"/>
          <p:cNvSpPr txBox="1"/>
          <p:nvPr/>
        </p:nvSpPr>
        <p:spPr>
          <a:xfrm>
            <a:off x="8077200" y="45161"/>
            <a:ext cx="37896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Former les équipes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dn-images-1.medium.com/max/1600/1*rVrKNNucRtTZ31LLZyYJWw.png" id="735" name="Google Shape;73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8020" y="2080469"/>
            <a:ext cx="5088990" cy="359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2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742" name="Google Shape;742;p7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43" name="Google Shape;743;p72"/>
          <p:cNvSpPr txBox="1"/>
          <p:nvPr/>
        </p:nvSpPr>
        <p:spPr>
          <a:xfrm>
            <a:off x="904239" y="1750540"/>
            <a:ext cx="9916161" cy="3613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Différents types de formation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 personnelle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 sur le terrain (Connaissance nécessaire)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 « académique »</a:t>
            </a:r>
            <a:endParaRPr/>
          </a:p>
          <a:p>
            <a:pPr indent="-342900" lvl="4" marL="2171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Travailler des supports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72"/>
          <p:cNvSpPr txBox="1"/>
          <p:nvPr/>
        </p:nvSpPr>
        <p:spPr>
          <a:xfrm>
            <a:off x="8077200" y="45161"/>
            <a:ext cx="37896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Former les équipes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formation&quot;" id="745" name="Google Shape;74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378" y="3276600"/>
            <a:ext cx="3620508" cy="190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3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751" name="Google Shape;751;p7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752" name="Google Shape;752;p7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Ã©sultat de recherche d'images pour &quot;portrait robot&quot;" id="753" name="Google Shape;75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3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73"/>
          <p:cNvSpPr/>
          <p:nvPr/>
        </p:nvSpPr>
        <p:spPr>
          <a:xfrm>
            <a:off x="5413349" y="1505966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3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73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73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73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73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73"/>
          <p:cNvSpPr/>
          <p:nvPr/>
        </p:nvSpPr>
        <p:spPr>
          <a:xfrm>
            <a:off x="4267200" y="444297"/>
            <a:ext cx="2057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SENSIBILITÉ UI/UX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73"/>
          <p:cNvSpPr/>
          <p:nvPr/>
        </p:nvSpPr>
        <p:spPr>
          <a:xfrm>
            <a:off x="9332366" y="5029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3"/>
          <p:cNvSpPr/>
          <p:nvPr/>
        </p:nvSpPr>
        <p:spPr>
          <a:xfrm>
            <a:off x="381000" y="25146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PLANIFIER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73"/>
          <p:cNvSpPr/>
          <p:nvPr/>
        </p:nvSpPr>
        <p:spPr>
          <a:xfrm>
            <a:off x="2544966" y="548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PERFECTIONISTE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73"/>
          <p:cNvSpPr/>
          <p:nvPr/>
        </p:nvSpPr>
        <p:spPr>
          <a:xfrm>
            <a:off x="10018166" y="3258338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SYNTHÉTISER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73"/>
          <p:cNvSpPr/>
          <p:nvPr/>
        </p:nvSpPr>
        <p:spPr>
          <a:xfrm>
            <a:off x="4727676" y="251521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TRANSMETTRE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4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773" name="Google Shape;773;p74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74" name="Google Shape;774;p74"/>
          <p:cNvSpPr txBox="1"/>
          <p:nvPr/>
        </p:nvSpPr>
        <p:spPr>
          <a:xfrm>
            <a:off x="904239" y="1750540"/>
            <a:ext cx="9916161" cy="4536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 Un grand pouvoir implique de grandes responsabilités »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Différents types support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baseline="3000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niveau – Documentation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baseline="3000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niveau – Doc fonctionnelle &amp; Tech.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baseline="3000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niveau – Business Analyst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baseline="3000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</a:t>
            </a: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niveau – Developeur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74"/>
          <p:cNvSpPr txBox="1"/>
          <p:nvPr/>
        </p:nvSpPr>
        <p:spPr>
          <a:xfrm>
            <a:off x="8077200" y="45161"/>
            <a:ext cx="37896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Assurer le support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support&quot;" id="776" name="Google Shape;77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2983" y="3635654"/>
            <a:ext cx="4800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783" name="Google Shape;783;p75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84" name="Google Shape;784;p75"/>
          <p:cNvSpPr txBox="1"/>
          <p:nvPr/>
        </p:nvSpPr>
        <p:spPr>
          <a:xfrm>
            <a:off x="904239" y="1750540"/>
            <a:ext cx="9916161" cy="3797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Rébarbatif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Comprendre ce que vit l’utilisateur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Meilleure représentation de l’entreprise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Découvrir et connaître le système 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75"/>
          <p:cNvSpPr txBox="1"/>
          <p:nvPr/>
        </p:nvSpPr>
        <p:spPr>
          <a:xfrm>
            <a:off x="8077200" y="45161"/>
            <a:ext cx="37896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Assurer le support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support&quot;" id="786" name="Google Shape;78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2983" y="3635654"/>
            <a:ext cx="4800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6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792" name="Google Shape;792;p76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793" name="Google Shape;793;p76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Ã©sultat de recherche d'images pour &quot;portrait robot&quot;" id="794" name="Google Shape;79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6"/>
          <p:cNvSpPr/>
          <p:nvPr/>
        </p:nvSpPr>
        <p:spPr>
          <a:xfrm>
            <a:off x="2819400" y="28956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76"/>
          <p:cNvSpPr/>
          <p:nvPr/>
        </p:nvSpPr>
        <p:spPr>
          <a:xfrm>
            <a:off x="5413349" y="1505966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76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76"/>
          <p:cNvSpPr/>
          <p:nvPr/>
        </p:nvSpPr>
        <p:spPr>
          <a:xfrm>
            <a:off x="7924800" y="4038600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76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76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76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76"/>
          <p:cNvSpPr/>
          <p:nvPr/>
        </p:nvSpPr>
        <p:spPr>
          <a:xfrm>
            <a:off x="4267200" y="444297"/>
            <a:ext cx="2057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SENSIBILITÉ UI/UX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76"/>
          <p:cNvSpPr/>
          <p:nvPr/>
        </p:nvSpPr>
        <p:spPr>
          <a:xfrm>
            <a:off x="9332366" y="5029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76"/>
          <p:cNvSpPr/>
          <p:nvPr/>
        </p:nvSpPr>
        <p:spPr>
          <a:xfrm>
            <a:off x="381000" y="25146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PLANIFIER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76"/>
          <p:cNvSpPr/>
          <p:nvPr/>
        </p:nvSpPr>
        <p:spPr>
          <a:xfrm>
            <a:off x="2544966" y="548640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PERFECTIONISTE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76"/>
          <p:cNvSpPr/>
          <p:nvPr/>
        </p:nvSpPr>
        <p:spPr>
          <a:xfrm>
            <a:off x="10018166" y="3258338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SYNTHÉTISER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76"/>
          <p:cNvSpPr/>
          <p:nvPr/>
        </p:nvSpPr>
        <p:spPr>
          <a:xfrm>
            <a:off x="4727676" y="251521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TRANSMETTRE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76"/>
          <p:cNvSpPr/>
          <p:nvPr/>
        </p:nvSpPr>
        <p:spPr>
          <a:xfrm>
            <a:off x="3280325" y="37338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AIDER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815" name="Google Shape;815;p7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6" name="Google Shape;816;p77"/>
          <p:cNvSpPr txBox="1"/>
          <p:nvPr/>
        </p:nvSpPr>
        <p:spPr>
          <a:xfrm>
            <a:off x="904239" y="1750540"/>
            <a:ext cx="9916161" cy="3428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Rarement présent dans les fiches de poste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Nécessaire pour avoir une vision du marché, de l’existant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Différents outils sont à votre disposition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Feedly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Alert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77"/>
          <p:cNvSpPr txBox="1"/>
          <p:nvPr/>
        </p:nvSpPr>
        <p:spPr>
          <a:xfrm>
            <a:off x="5562600" y="45161"/>
            <a:ext cx="63042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Réaliser une veille fonctionnelle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veille&quot;" id="818" name="Google Shape;818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3000" y="2590800"/>
            <a:ext cx="335302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8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825" name="Google Shape;825;p78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26" name="Google Shape;826;p78"/>
          <p:cNvSpPr txBox="1"/>
          <p:nvPr/>
        </p:nvSpPr>
        <p:spPr>
          <a:xfrm>
            <a:off x="904239" y="2031315"/>
            <a:ext cx="9916161" cy="3059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Eléments de veille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Concurrents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Thématiques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Domaines similaires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78"/>
          <p:cNvSpPr txBox="1"/>
          <p:nvPr/>
        </p:nvSpPr>
        <p:spPr>
          <a:xfrm>
            <a:off x="5562600" y="45161"/>
            <a:ext cx="63042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Réaliser une veille fonctionnelle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veille&quot;" id="828" name="Google Shape;82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000" y="2590800"/>
            <a:ext cx="335302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9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835" name="Google Shape;835;p79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836" name="Google Shape;836;p79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Ã©sultat de recherche d'images pour &quot;portrait robot&quot;" id="837" name="Google Shape;83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9"/>
          <p:cNvSpPr/>
          <p:nvPr/>
        </p:nvSpPr>
        <p:spPr>
          <a:xfrm>
            <a:off x="2684374" y="2727657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9"/>
          <p:cNvSpPr/>
          <p:nvPr/>
        </p:nvSpPr>
        <p:spPr>
          <a:xfrm>
            <a:off x="5413349" y="1505966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9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79"/>
          <p:cNvSpPr/>
          <p:nvPr/>
        </p:nvSpPr>
        <p:spPr>
          <a:xfrm>
            <a:off x="7811053" y="3781057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79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79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9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79"/>
          <p:cNvSpPr/>
          <p:nvPr/>
        </p:nvSpPr>
        <p:spPr>
          <a:xfrm>
            <a:off x="4267200" y="444297"/>
            <a:ext cx="2057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SENSIBILITÉ UI/UX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9"/>
          <p:cNvSpPr/>
          <p:nvPr/>
        </p:nvSpPr>
        <p:spPr>
          <a:xfrm>
            <a:off x="9710241" y="4724376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79"/>
          <p:cNvSpPr/>
          <p:nvPr/>
        </p:nvSpPr>
        <p:spPr>
          <a:xfrm>
            <a:off x="381000" y="25146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PLANIFIER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79"/>
          <p:cNvSpPr/>
          <p:nvPr/>
        </p:nvSpPr>
        <p:spPr>
          <a:xfrm>
            <a:off x="2103120" y="5260848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PERFECTIONISTE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79"/>
          <p:cNvSpPr/>
          <p:nvPr/>
        </p:nvSpPr>
        <p:spPr>
          <a:xfrm>
            <a:off x="10018166" y="3258338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SYNTHÉTISER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79"/>
          <p:cNvSpPr/>
          <p:nvPr/>
        </p:nvSpPr>
        <p:spPr>
          <a:xfrm>
            <a:off x="4727676" y="251521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TRANSMETTRE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79"/>
          <p:cNvSpPr/>
          <p:nvPr/>
        </p:nvSpPr>
        <p:spPr>
          <a:xfrm>
            <a:off x="3280325" y="37338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AIDER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79"/>
          <p:cNvSpPr/>
          <p:nvPr/>
        </p:nvSpPr>
        <p:spPr>
          <a:xfrm>
            <a:off x="8121824" y="5489448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CURIOSITÉ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8610599" y="45161"/>
            <a:ext cx="3257931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Qu’en retenir ?</a:t>
            </a:r>
            <a:endParaRPr/>
          </a:p>
        </p:txBody>
      </p:sp>
      <p:sp>
        <p:nvSpPr>
          <p:cNvPr id="106" name="Google Shape;106;p8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107" name="Google Shape;107;p8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8" name="Google Shape;108;p8"/>
          <p:cNvSpPr txBox="1"/>
          <p:nvPr/>
        </p:nvSpPr>
        <p:spPr>
          <a:xfrm>
            <a:off x="925169" y="1627159"/>
            <a:ext cx="10256520" cy="890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150">
            <a:spAutoFit/>
          </a:bodyPr>
          <a:lstStyle/>
          <a:p>
            <a:pPr indent="-228600" lvl="0" marL="241300" marR="109791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Impossible de réaliser l’attendu sans </a:t>
            </a:r>
            <a:r>
              <a:rPr b="1"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spécification</a:t>
            </a:r>
            <a:endParaRPr/>
          </a:p>
          <a:p>
            <a:pPr indent="-228600" lvl="0" marL="241300" marR="1097915" rtl="0" algn="l">
              <a:lnSpc>
                <a:spcPct val="80000"/>
              </a:lnSpc>
              <a:spcBef>
                <a:spcPts val="76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Impossible de spécifier sans </a:t>
            </a:r>
            <a:r>
              <a:rPr b="1"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critères d’acceptations</a:t>
            </a:r>
            <a:endParaRPr/>
          </a:p>
        </p:txBody>
      </p:sp>
      <p:sp>
        <p:nvSpPr>
          <p:cNvPr id="109" name="Google Shape;109;p8"/>
          <p:cNvSpPr txBox="1"/>
          <p:nvPr/>
        </p:nvSpPr>
        <p:spPr>
          <a:xfrm>
            <a:off x="925169" y="4046072"/>
            <a:ext cx="10256520" cy="890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150">
            <a:spAutoFit/>
          </a:bodyPr>
          <a:lstStyle/>
          <a:p>
            <a:pPr indent="-228600" lvl="0" marL="241300" marR="109791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Progression avec le temps</a:t>
            </a:r>
            <a:endParaRPr b="1"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1097915" rtl="0" algn="l">
              <a:lnSpc>
                <a:spcPct val="80000"/>
              </a:lnSpc>
              <a:spcBef>
                <a:spcPts val="76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Prise en compte des exigences non formulées</a:t>
            </a:r>
            <a:endParaRPr b="1"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 txBox="1"/>
          <p:nvPr/>
        </p:nvSpPr>
        <p:spPr>
          <a:xfrm>
            <a:off x="5401157" y="3123150"/>
            <a:ext cx="130454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0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859" name="Google Shape;859;p80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60" name="Google Shape;860;p80"/>
          <p:cNvSpPr txBox="1"/>
          <p:nvPr/>
        </p:nvSpPr>
        <p:spPr>
          <a:xfrm>
            <a:off x="904239" y="1828800"/>
            <a:ext cx="9916161" cy="4536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 que vous faites n’a d’existence que si vous le dites.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Autonomie du Business Analyst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 régulier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Assumer </a:t>
            </a: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erreurs &amp; les succès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Mettre en cc à bon escient</a:t>
            </a:r>
            <a:endParaRPr/>
          </a:p>
          <a:p>
            <a:pPr indent="-342900" lvl="2" marL="1257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Utiliser des chiffres si possible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0"/>
          <p:cNvSpPr txBox="1"/>
          <p:nvPr/>
        </p:nvSpPr>
        <p:spPr>
          <a:xfrm>
            <a:off x="8229600" y="45161"/>
            <a:ext cx="36372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Faire du reporting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reporting&quot;" id="862" name="Google Shape;86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4185611"/>
            <a:ext cx="5062238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1"/>
          <p:cNvSpPr/>
          <p:nvPr/>
        </p:nvSpPr>
        <p:spPr>
          <a:xfrm>
            <a:off x="0" y="990600"/>
            <a:ext cx="12192000" cy="5863962"/>
          </a:xfrm>
          <a:prstGeom prst="rect">
            <a:avLst/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1"/>
          <p:cNvSpPr/>
          <p:nvPr/>
        </p:nvSpPr>
        <p:spPr>
          <a:xfrm>
            <a:off x="3581400" y="3276600"/>
            <a:ext cx="50292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TRAVAUX PRATIQUES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2"/>
          <p:cNvSpPr txBox="1"/>
          <p:nvPr>
            <p:ph type="title"/>
          </p:nvPr>
        </p:nvSpPr>
        <p:spPr>
          <a:xfrm>
            <a:off x="8686800" y="45161"/>
            <a:ext cx="31800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Atelier – RACSP</a:t>
            </a:r>
            <a:endParaRPr/>
          </a:p>
        </p:txBody>
      </p:sp>
      <p:sp>
        <p:nvSpPr>
          <p:cNvPr id="875" name="Google Shape;875;p82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876" name="Google Shape;876;p8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77" name="Google Shape;877;p82"/>
          <p:cNvSpPr txBox="1"/>
          <p:nvPr/>
        </p:nvSpPr>
        <p:spPr>
          <a:xfrm>
            <a:off x="228600" y="1828800"/>
            <a:ext cx="11517632" cy="4368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17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Recueil / Analyse / Conception / Spécifications / Planification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3 Equipes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13B5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« Je veux aller voir un ami »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« Je veux communiquer avec mon ami à distance »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« Je veux manger rapidement et facilement »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3"/>
          <p:cNvSpPr txBox="1"/>
          <p:nvPr>
            <p:ph type="title"/>
          </p:nvPr>
        </p:nvSpPr>
        <p:spPr>
          <a:xfrm>
            <a:off x="8763000" y="45161"/>
            <a:ext cx="3103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Atelier – RACSP</a:t>
            </a:r>
            <a:endParaRPr/>
          </a:p>
        </p:txBody>
      </p:sp>
      <p:sp>
        <p:nvSpPr>
          <p:cNvPr id="884" name="Google Shape;884;p83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885" name="Google Shape;885;p83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86" name="Google Shape;886;p83"/>
          <p:cNvSpPr txBox="1"/>
          <p:nvPr/>
        </p:nvSpPr>
        <p:spPr>
          <a:xfrm>
            <a:off x="916938" y="1143000"/>
            <a:ext cx="10370947" cy="5102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0175">
            <a:spAutoFit/>
          </a:bodyPr>
          <a:lstStyle/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Recueil</a:t>
            </a:r>
            <a:endParaRPr/>
          </a:p>
          <a:p>
            <a:pPr indent="-457200" lvl="2" marL="1384300" marR="0" rtl="0" algn="l"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3 x 5 min avec le client pour poser toutes vos questions</a:t>
            </a:r>
            <a:endParaRPr/>
          </a:p>
          <a:p>
            <a:pPr indent="-457200" lvl="0" marL="469900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Analyse</a:t>
            </a:r>
            <a:endParaRPr/>
          </a:p>
          <a:p>
            <a:pPr indent="-457200" lvl="2" marL="1384300" marR="0" rtl="0" algn="l"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10 min pour faire une liste de fonctionnalités</a:t>
            </a:r>
            <a:endParaRPr/>
          </a:p>
          <a:p>
            <a:pPr indent="-457200" lvl="0" marL="469900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Conception</a:t>
            </a:r>
            <a:endParaRPr/>
          </a:p>
          <a:p>
            <a:pPr indent="-457200" lvl="2" marL="1384300" marR="0" rtl="0" algn="l"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10 min pour trouver une solution fonctionnelle originale (Pas de faisabilité)</a:t>
            </a:r>
            <a:endParaRPr/>
          </a:p>
          <a:p>
            <a:pPr indent="-457200" lvl="0" marL="469900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Spécifications</a:t>
            </a:r>
            <a:endParaRPr/>
          </a:p>
          <a:p>
            <a:pPr indent="-457200" lvl="2" marL="1384300" marR="0" rtl="0" algn="l"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20 min pour rédiger les spécifications en User Stories (En tant que… je veux…)</a:t>
            </a:r>
            <a:endParaRPr/>
          </a:p>
          <a:p>
            <a:pPr indent="-457200" lvl="0" marL="469900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Planification</a:t>
            </a:r>
            <a:endParaRPr/>
          </a:p>
          <a:p>
            <a:pPr indent="-457200" lvl="2" marL="1384300" marR="0" rtl="0" algn="l">
              <a:spcBef>
                <a:spcPts val="1025"/>
              </a:spcBef>
              <a:spcAft>
                <a:spcPts val="0"/>
              </a:spcAft>
              <a:buClr>
                <a:srgbClr val="213B54"/>
              </a:buClr>
              <a:buSzPts val="2000"/>
              <a:buFont typeface="Arial"/>
              <a:buChar char="•"/>
            </a:pPr>
            <a:r>
              <a:rPr b="0" i="0" lang="fr-FR" sz="2000" u="none" cap="none" strike="noStrike">
                <a:solidFill>
                  <a:srgbClr val="213B54"/>
                </a:solidFill>
                <a:latin typeface="Calibri"/>
                <a:ea typeface="Calibri"/>
                <a:cs typeface="Calibri"/>
                <a:sym typeface="Calibri"/>
              </a:rPr>
              <a:t>5 min pour réaliser une roadmap. Je veux un objet fonctionnel le plus vite possible…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4"/>
          <p:cNvSpPr/>
          <p:nvPr/>
        </p:nvSpPr>
        <p:spPr>
          <a:xfrm>
            <a:off x="0" y="990600"/>
            <a:ext cx="12192000" cy="5863962"/>
          </a:xfrm>
          <a:prstGeom prst="rect">
            <a:avLst/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84"/>
          <p:cNvSpPr/>
          <p:nvPr/>
        </p:nvSpPr>
        <p:spPr>
          <a:xfrm>
            <a:off x="3581400" y="3124200"/>
            <a:ext cx="5029200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 RÔLE DU BUSINESS ANALYST EN SCRUM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5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899" name="Google Shape;899;p85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00" name="Google Shape;900;p85"/>
          <p:cNvSpPr txBox="1"/>
          <p:nvPr/>
        </p:nvSpPr>
        <p:spPr>
          <a:xfrm>
            <a:off x="6019800" y="45161"/>
            <a:ext cx="58470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Rôles dans la méthode scrum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ile Scrum Roles And Responsibilities" id="901" name="Google Shape;90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254" y="1143000"/>
            <a:ext cx="83566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85"/>
          <p:cNvSpPr/>
          <p:nvPr/>
        </p:nvSpPr>
        <p:spPr>
          <a:xfrm>
            <a:off x="609600" y="4745736"/>
            <a:ext cx="3581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Représente le client</a:t>
            </a:r>
            <a:endParaRPr/>
          </a:p>
          <a:p>
            <a:pPr indent="-1143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autorité sur le scope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Responsable du ROI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Sait prioriser les fonctionnalités</a:t>
            </a:r>
            <a:endParaRPr/>
          </a:p>
        </p:txBody>
      </p:sp>
      <p:sp>
        <p:nvSpPr>
          <p:cNvPr id="903" name="Google Shape;903;p85"/>
          <p:cNvSpPr/>
          <p:nvPr/>
        </p:nvSpPr>
        <p:spPr>
          <a:xfrm>
            <a:off x="7391399" y="4745735"/>
            <a:ext cx="44754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Dev &amp; Autres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Travaillent à atteindre l’objectif du sprint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Responsables de leurs engagements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Savent estimer la complexité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6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910" name="Google Shape;910;p86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11" name="Google Shape;911;p86"/>
          <p:cNvSpPr txBox="1"/>
          <p:nvPr/>
        </p:nvSpPr>
        <p:spPr>
          <a:xfrm>
            <a:off x="904239" y="3886200"/>
            <a:ext cx="9916161" cy="1766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 naturelle du rôle de PO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Problématiques de temps dispo pour le support et la formation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Devient « propriétaire » du produit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86"/>
          <p:cNvSpPr txBox="1"/>
          <p:nvPr/>
        </p:nvSpPr>
        <p:spPr>
          <a:xfrm>
            <a:off x="4953000" y="45161"/>
            <a:ext cx="6913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Rôle du Business Analyst en Scrum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siness Analyst as Product Owner" id="913" name="Google Shape;91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1752600"/>
            <a:ext cx="3443654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7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920" name="Google Shape;920;p87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21" name="Google Shape;921;p87"/>
          <p:cNvSpPr txBox="1"/>
          <p:nvPr/>
        </p:nvSpPr>
        <p:spPr>
          <a:xfrm>
            <a:off x="904239" y="3886200"/>
            <a:ext cx="991620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Bonne </a:t>
            </a: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maîtrise</a:t>
            </a: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complexité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Proximité pour les tests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Demande de la disponibilité du PO car il est « propriétaire » du produit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87"/>
          <p:cNvSpPr txBox="1"/>
          <p:nvPr/>
        </p:nvSpPr>
        <p:spPr>
          <a:xfrm>
            <a:off x="4953000" y="45161"/>
            <a:ext cx="6913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Rôle du Business Analyst en Scrum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siness Analyst as Team Member" id="923" name="Google Shape;92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1752600"/>
            <a:ext cx="3429000" cy="202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iness Analyst as Proxy Product Owner" id="929" name="Google Shape;92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0010" y="1736629"/>
            <a:ext cx="4876800" cy="2059553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88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4"/>
              </a:rPr>
              <a:t>www.diginamic.fr</a:t>
            </a:r>
            <a:endParaRPr/>
          </a:p>
        </p:txBody>
      </p:sp>
      <p:sp>
        <p:nvSpPr>
          <p:cNvPr id="931" name="Google Shape;931;p88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32" name="Google Shape;932;p88"/>
          <p:cNvSpPr txBox="1"/>
          <p:nvPr/>
        </p:nvSpPr>
        <p:spPr>
          <a:xfrm>
            <a:off x="904239" y="3886200"/>
            <a:ext cx="9916161" cy="1766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Problématique de communication PO / PPO / Team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Délais dans la prise de décision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Responsabilité floue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88"/>
          <p:cNvSpPr txBox="1"/>
          <p:nvPr/>
        </p:nvSpPr>
        <p:spPr>
          <a:xfrm>
            <a:off x="4953000" y="45161"/>
            <a:ext cx="6913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Rôle du Business Analyst en Scrum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9"/>
          <p:cNvSpPr/>
          <p:nvPr/>
        </p:nvSpPr>
        <p:spPr>
          <a:xfrm>
            <a:off x="0" y="990600"/>
            <a:ext cx="12192000" cy="5863962"/>
          </a:xfrm>
          <a:prstGeom prst="rect">
            <a:avLst/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89"/>
          <p:cNvSpPr/>
          <p:nvPr/>
        </p:nvSpPr>
        <p:spPr>
          <a:xfrm>
            <a:off x="3581400" y="3124200"/>
            <a:ext cx="5029200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PORTRAIT ROBOT DU BUSINESS ANALYST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>
            <a:off x="0" y="990600"/>
            <a:ext cx="12192000" cy="5863962"/>
          </a:xfrm>
          <a:prstGeom prst="rect">
            <a:avLst/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2209800" y="2209800"/>
            <a:ext cx="77724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QUOI SERT LE BUSINESS ANALYST ?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2209800" y="4267200"/>
            <a:ext cx="77724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 ÉVITER ÇA…</a:t>
            </a:r>
            <a:endParaRPr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0"/>
          <p:cNvSpPr txBox="1"/>
          <p:nvPr>
            <p:ph type="title"/>
          </p:nvPr>
        </p:nvSpPr>
        <p:spPr>
          <a:xfrm>
            <a:off x="8839201" y="45161"/>
            <a:ext cx="3029330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Portrait Robot</a:t>
            </a:r>
            <a:endParaRPr/>
          </a:p>
        </p:txBody>
      </p:sp>
      <p:sp>
        <p:nvSpPr>
          <p:cNvPr id="946" name="Google Shape;946;p90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947" name="Google Shape;947;p90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Ã©sultat de recherche d'images pour &quot;portrait robot&quot;" id="948" name="Google Shape;94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283" y="3244291"/>
            <a:ext cx="3200400" cy="29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0"/>
          <p:cNvSpPr/>
          <p:nvPr/>
        </p:nvSpPr>
        <p:spPr>
          <a:xfrm>
            <a:off x="2684374" y="2727657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90"/>
          <p:cNvSpPr/>
          <p:nvPr/>
        </p:nvSpPr>
        <p:spPr>
          <a:xfrm>
            <a:off x="5413349" y="1505966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90"/>
          <p:cNvSpPr/>
          <p:nvPr/>
        </p:nvSpPr>
        <p:spPr>
          <a:xfrm>
            <a:off x="8153400" y="2469338"/>
            <a:ext cx="22860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COMPRENDRE VITE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90"/>
          <p:cNvSpPr/>
          <p:nvPr/>
        </p:nvSpPr>
        <p:spPr>
          <a:xfrm>
            <a:off x="7811053" y="3781057"/>
            <a:ext cx="17526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EMPATHIE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90"/>
          <p:cNvSpPr/>
          <p:nvPr/>
        </p:nvSpPr>
        <p:spPr>
          <a:xfrm>
            <a:off x="1905000" y="16002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ANIMER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90"/>
          <p:cNvSpPr/>
          <p:nvPr/>
        </p:nvSpPr>
        <p:spPr>
          <a:xfrm>
            <a:off x="990600" y="4343400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GLOBALE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90"/>
          <p:cNvSpPr/>
          <p:nvPr/>
        </p:nvSpPr>
        <p:spPr>
          <a:xfrm>
            <a:off x="9029700" y="1194816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CRÉATIVITÉ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90"/>
          <p:cNvSpPr/>
          <p:nvPr/>
        </p:nvSpPr>
        <p:spPr>
          <a:xfrm>
            <a:off x="4267200" y="444297"/>
            <a:ext cx="2057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SENSIBILITÉ UI/UX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0"/>
          <p:cNvSpPr/>
          <p:nvPr/>
        </p:nvSpPr>
        <p:spPr>
          <a:xfrm>
            <a:off x="9710241" y="4724376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90"/>
          <p:cNvSpPr/>
          <p:nvPr/>
        </p:nvSpPr>
        <p:spPr>
          <a:xfrm>
            <a:off x="381000" y="2514600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PLANIFIER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90"/>
          <p:cNvSpPr/>
          <p:nvPr/>
        </p:nvSpPr>
        <p:spPr>
          <a:xfrm>
            <a:off x="2103120" y="5260848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PERFECTIONISTE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90"/>
          <p:cNvSpPr/>
          <p:nvPr/>
        </p:nvSpPr>
        <p:spPr>
          <a:xfrm>
            <a:off x="10018166" y="3258338"/>
            <a:ext cx="18288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SYNTHÉTISER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90"/>
          <p:cNvSpPr/>
          <p:nvPr/>
        </p:nvSpPr>
        <p:spPr>
          <a:xfrm>
            <a:off x="4727676" y="2515210"/>
            <a:ext cx="1981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TRANSMETTRE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0"/>
          <p:cNvSpPr/>
          <p:nvPr/>
        </p:nvSpPr>
        <p:spPr>
          <a:xfrm>
            <a:off x="3280325" y="3733800"/>
            <a:ext cx="12954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AIDER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90"/>
          <p:cNvSpPr/>
          <p:nvPr/>
        </p:nvSpPr>
        <p:spPr>
          <a:xfrm>
            <a:off x="8121824" y="5489448"/>
            <a:ext cx="1600200" cy="457200"/>
          </a:xfrm>
          <a:prstGeom prst="roundRect">
            <a:avLst>
              <a:gd fmla="val 16667" name="adj"/>
            </a:avLst>
          </a:prstGeom>
          <a:solidFill>
            <a:srgbClr val="002F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CURIOSITÉ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1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970" name="Google Shape;970;p91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71" name="Google Shape;971;p91"/>
          <p:cNvSpPr txBox="1"/>
          <p:nvPr/>
        </p:nvSpPr>
        <p:spPr>
          <a:xfrm>
            <a:off x="904239" y="1981200"/>
            <a:ext cx="9916161" cy="2874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35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Toujours chercher </a:t>
            </a: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plus loin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Aimer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tous les métier avec lesquels on travaille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Communiquer</a:t>
            </a: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(Encore et toujours)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Esprit de </a:t>
            </a: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synthèse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Compréhension</a:t>
            </a:r>
            <a:endParaRPr/>
          </a:p>
        </p:txBody>
      </p:sp>
      <p:sp>
        <p:nvSpPr>
          <p:cNvPr id="972" name="Google Shape;972;p91"/>
          <p:cNvSpPr txBox="1"/>
          <p:nvPr/>
        </p:nvSpPr>
        <p:spPr>
          <a:xfrm>
            <a:off x="4953000" y="45161"/>
            <a:ext cx="6913879" cy="627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4000">
                <a:solidFill>
                  <a:srgbClr val="1F3863"/>
                </a:solidFill>
                <a:latin typeface="Calibri"/>
                <a:ea typeface="Calibri"/>
                <a:cs typeface="Calibri"/>
                <a:sym typeface="Calibri"/>
              </a:rPr>
              <a:t>Portrait Robot du Business Analyst</a:t>
            </a:r>
            <a:endParaRPr b="0" i="0" sz="4000">
              <a:solidFill>
                <a:srgbClr val="1F38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©sultat de recherche d'images pour &quot;robot&quot;" id="973" name="Google Shape;973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9405" y="1828800"/>
            <a:ext cx="297942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2"/>
          <p:cNvSpPr txBox="1"/>
          <p:nvPr>
            <p:ph type="title"/>
          </p:nvPr>
        </p:nvSpPr>
        <p:spPr>
          <a:xfrm>
            <a:off x="8957564" y="115062"/>
            <a:ext cx="306006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/>
              <a:t>Restons en contact</a:t>
            </a:r>
            <a:endParaRPr sz="3200"/>
          </a:p>
        </p:txBody>
      </p:sp>
      <p:sp>
        <p:nvSpPr>
          <p:cNvPr id="979" name="Google Shape;979;p92"/>
          <p:cNvSpPr txBox="1"/>
          <p:nvPr>
            <p:ph idx="11" type="ftr"/>
          </p:nvPr>
        </p:nvSpPr>
        <p:spPr>
          <a:xfrm>
            <a:off x="5446267" y="6453174"/>
            <a:ext cx="1298575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www.diginamic.fr</a:t>
            </a:r>
            <a:endParaRPr/>
          </a:p>
        </p:txBody>
      </p:sp>
      <p:sp>
        <p:nvSpPr>
          <p:cNvPr id="980" name="Google Shape;980;p92"/>
          <p:cNvSpPr txBox="1"/>
          <p:nvPr>
            <p:ph idx="12" type="sldNum"/>
          </p:nvPr>
        </p:nvSpPr>
        <p:spPr>
          <a:xfrm>
            <a:off x="11081511" y="6464985"/>
            <a:ext cx="206375" cy="17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81" name="Google Shape;981;p92"/>
          <p:cNvSpPr/>
          <p:nvPr/>
        </p:nvSpPr>
        <p:spPr>
          <a:xfrm>
            <a:off x="2517648" y="2319527"/>
            <a:ext cx="7106920" cy="2468880"/>
          </a:xfrm>
          <a:custGeom>
            <a:rect b="b" l="l" r="r" t="t"/>
            <a:pathLst>
              <a:path extrusionOk="0" h="2468879" w="7106920">
                <a:moveTo>
                  <a:pt x="0" y="2468880"/>
                </a:moveTo>
                <a:lnTo>
                  <a:pt x="7106411" y="2468880"/>
                </a:lnTo>
                <a:lnTo>
                  <a:pt x="7106411" y="0"/>
                </a:lnTo>
                <a:lnTo>
                  <a:pt x="0" y="0"/>
                </a:lnTo>
                <a:lnTo>
                  <a:pt x="0" y="2468880"/>
                </a:lnTo>
                <a:close/>
              </a:path>
            </a:pathLst>
          </a:custGeom>
          <a:solidFill>
            <a:srgbClr val="FAB3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92"/>
          <p:cNvSpPr/>
          <p:nvPr/>
        </p:nvSpPr>
        <p:spPr>
          <a:xfrm>
            <a:off x="2619755" y="2479548"/>
            <a:ext cx="304800" cy="4236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92"/>
          <p:cNvSpPr/>
          <p:nvPr/>
        </p:nvSpPr>
        <p:spPr>
          <a:xfrm>
            <a:off x="2517648" y="2319527"/>
            <a:ext cx="509270" cy="704215"/>
          </a:xfrm>
          <a:custGeom>
            <a:rect b="b" l="l" r="r" t="t"/>
            <a:pathLst>
              <a:path extrusionOk="0" h="704214" w="509269">
                <a:moveTo>
                  <a:pt x="0" y="704088"/>
                </a:moveTo>
                <a:lnTo>
                  <a:pt x="509015" y="704088"/>
                </a:lnTo>
                <a:lnTo>
                  <a:pt x="509015" y="0"/>
                </a:lnTo>
                <a:lnTo>
                  <a:pt x="0" y="0"/>
                </a:lnTo>
                <a:lnTo>
                  <a:pt x="0" y="704088"/>
                </a:lnTo>
                <a:close/>
              </a:path>
            </a:pathLst>
          </a:custGeom>
          <a:solidFill>
            <a:srgbClr val="0035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92"/>
          <p:cNvSpPr/>
          <p:nvPr/>
        </p:nvSpPr>
        <p:spPr>
          <a:xfrm>
            <a:off x="2667000" y="2546604"/>
            <a:ext cx="208787" cy="2895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92"/>
          <p:cNvSpPr/>
          <p:nvPr/>
        </p:nvSpPr>
        <p:spPr>
          <a:xfrm>
            <a:off x="6216396" y="3232404"/>
            <a:ext cx="0" cy="1435735"/>
          </a:xfrm>
          <a:custGeom>
            <a:rect b="b" l="l" r="r" t="t"/>
            <a:pathLst>
              <a:path extrusionOk="0" h="1435735" w="120000">
                <a:moveTo>
                  <a:pt x="0" y="0"/>
                </a:moveTo>
                <a:lnTo>
                  <a:pt x="0" y="1435608"/>
                </a:lnTo>
              </a:path>
            </a:pathLst>
          </a:custGeom>
          <a:noFill/>
          <a:ln cap="flat" cmpd="sng" w="12175">
            <a:solidFill>
              <a:srgbClr val="FFFA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2"/>
          <p:cNvSpPr txBox="1"/>
          <p:nvPr/>
        </p:nvSpPr>
        <p:spPr>
          <a:xfrm>
            <a:off x="3026664" y="2319527"/>
            <a:ext cx="6597650" cy="7042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174625">
            <a:spAutoFit/>
          </a:bodyPr>
          <a:lstStyle/>
          <a:p>
            <a:pPr indent="0" lvl="0" marL="1384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rgbClr val="003551"/>
                </a:solidFill>
                <a:latin typeface="Tahoma"/>
                <a:ea typeface="Tahoma"/>
                <a:cs typeface="Tahoma"/>
                <a:sym typeface="Tahoma"/>
              </a:rPr>
              <a:t>Votre contact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7" name="Google Shape;987;p92"/>
          <p:cNvSpPr txBox="1"/>
          <p:nvPr/>
        </p:nvSpPr>
        <p:spPr>
          <a:xfrm>
            <a:off x="2733294" y="3235998"/>
            <a:ext cx="2049145" cy="776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rgbClr val="003551"/>
                </a:solidFill>
                <a:latin typeface="Tahoma"/>
                <a:ea typeface="Tahoma"/>
                <a:cs typeface="Tahoma"/>
                <a:sym typeface="Tahoma"/>
              </a:rPr>
              <a:t>DIGINAMIC formation</a:t>
            </a:r>
            <a:endParaRPr sz="1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431165" rtl="0" algn="l">
              <a:lnSpc>
                <a:spcPct val="112500"/>
              </a:lnSpc>
              <a:spcBef>
                <a:spcPts val="355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3551"/>
                </a:solidFill>
                <a:latin typeface="Arial"/>
                <a:ea typeface="Arial"/>
                <a:cs typeface="Arial"/>
                <a:sym typeface="Arial"/>
              </a:rPr>
              <a:t>Lionel Cabon, Directeur  </a:t>
            </a:r>
            <a:r>
              <a:rPr lang="fr-FR" sz="1200" u="sng">
                <a:solidFill>
                  <a:srgbClr val="00355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contact@diginamic.fr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92"/>
          <p:cNvSpPr txBox="1"/>
          <p:nvPr/>
        </p:nvSpPr>
        <p:spPr>
          <a:xfrm>
            <a:off x="6550279" y="3260725"/>
            <a:ext cx="2411095" cy="1052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3551"/>
                </a:solidFill>
                <a:latin typeface="Arial"/>
                <a:ea typeface="Arial"/>
                <a:cs typeface="Arial"/>
                <a:sym typeface="Arial"/>
              </a:rPr>
              <a:t>N° SIRET : 818 241 978 00019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69916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03551"/>
                </a:solidFill>
                <a:latin typeface="Arial"/>
                <a:ea typeface="Arial"/>
                <a:cs typeface="Arial"/>
                <a:sym typeface="Arial"/>
              </a:rPr>
              <a:t>N° Déclaration OF : 91 34 08867 34  Nantes, Paris, Montpellier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b="1" lang="fr-FR" sz="1200" u="sng">
                <a:solidFill>
                  <a:srgbClr val="0462C1"/>
                </a:solidFill>
                <a:latin typeface="Tahoma"/>
                <a:ea typeface="Tahoma"/>
                <a:cs typeface="Tahoma"/>
                <a:sym typeface="Tahom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www.diginamic.fr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502E56CC714C428F12A6A39537075C" ma:contentTypeVersion="0" ma:contentTypeDescription="Crée un document." ma:contentTypeScope="" ma:versionID="4d6623a4755706c35295b308399bae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043723848d0f805fbc3fbd7bf262d2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8C01C7-971B-4500-921C-080B478CECD3}"/>
</file>

<file path=customXml/itemProps2.xml><?xml version="1.0" encoding="utf-8"?>
<ds:datastoreItem xmlns:ds="http://schemas.openxmlformats.org/officeDocument/2006/customXml" ds:itemID="{1D5C8F02-3CCD-48C4-A301-D977E04871A7}"/>
</file>

<file path=customXml/itemProps3.xml><?xml version="1.0" encoding="utf-8"?>
<ds:datastoreItem xmlns:ds="http://schemas.openxmlformats.org/officeDocument/2006/customXml" ds:itemID="{15A5F5AB-CE2B-4305-9389-367B7FD8A22D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Lionel Cabon</dc:creator>
  <dcterms:created xsi:type="dcterms:W3CDTF">2018-02-28T12:01:37Z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2018-02-28T00:00:00Z</vt:filetime>
  </property>
  <property fmtid="{D5CDD505-2E9C-101B-9397-08002B2CF9AE}" pid="5" name="ContentTypeId">
    <vt:lpwstr>0x01010020502E56CC714C428F12A6A39537075C</vt:lpwstr>
  </property>
</Properties>
</file>